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Lato"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5"/>
  </p:normalViewPr>
  <p:slideViewPr>
    <p:cSldViewPr snapToGrid="0">
      <p:cViewPr varScale="1">
        <p:scale>
          <a:sx n="142" d="100"/>
          <a:sy n="142" d="100"/>
        </p:scale>
        <p:origin x="714" y="126"/>
      </p:cViewPr>
      <p:guideLst>
        <p:guide orient="horz" pos="34"/>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cdf7dcc0a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4cdf7dcc0a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fd6cdd7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fd6cdd7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fd6cdd7f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fd6cdd7f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https://www.houstoncrimedefense.com/blog/4-types-of-political-corruption/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ce90fd02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ce90fd02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9000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Although the Constitution itself never specifically mentions what to do when there is corruption within the American political system, people believe that there was a lot of the constitution that was built with that in mind. One could argue that the checks and balances that are found within the Constitution are already anti-corruption measures that the founders thought of. One of the most pivotal  moments in American history was the Watergate scandal that was caused by President Richard Nixon. Watergate exposed that the president had too much power when it came to whether or not the president was above the law. Although these rulings are in place, many people still have disdain for the current political system with 7 out of 10 americans thinking that the current government is more corrupt than ever. This is even more exemplified with the former head of the EPA, Scott Pruitt, being investigated with corruption charges.</a:t>
            </a:r>
            <a:endParaRPr>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	With all this said, the people who are most affected by the ethics in government are the stakeholders. These people are the American people that vote and the elected officials that do these illegal activities. The stakeholders are also the people that need to weigh the pros and cons of these ethics. While the pros are fairly obvious, when there are more ethical people in government, the more trusted the government is. The only con is where other people think the ethical “line” is. As in, different people may think a certain action is ethical while another may not. This is very minor, as the only thing that could lead to is a brief argument. Overall, people need ethics in government to believe that the government is working for them and not for the interests of the selfish few.</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cdf7dcc0a_2_10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4cdf7dcc0a_2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cdf7dcc0a_2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4cdf7dcc0a_2_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4cdf7dcc0a_2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cdf7dcc0a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4cdf7dcc0a_2_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Reference # 1</a:t>
            </a:r>
            <a:endParaRPr/>
          </a:p>
        </p:txBody>
      </p:sp>
      <p:sp>
        <p:nvSpPr>
          <p:cNvPr id="178" name="Google Shape;178;g4cdf7dcc0a_2_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cdf7dcc0a_2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4cdf7dcc0a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ce90fd02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ce90fd0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fe0235d0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fe0235d0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https://scholarlycommons.law.northwestern.edu/cgi/viewcontent.cgi?article=1024&amp;context=nulr_online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fe0235d04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fe0235d0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https://www.uscourts.gov/about-federal-courts/educational-resources/supreme-court-landmarks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fe0235d0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fe0235d0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https://www.transparency.org/news/pressrelease/nearly_six_in_ten_americans_believe_the_us_became_more_corrupt_in_2017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fe0235d04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fe0235d0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https://www.cnn.com/2018/04/06/politics/scott-pruitt-controversies-list/index.html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1" name="Google Shape;91;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 name="Google Shape;102;p16"/>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4" name="Google Shape;104;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6" name="Google Shape;106;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1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0" name="Google Shape;110;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1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3" name="Google Shape;123;p19"/>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 name="Google Shape;124;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5" name="Google Shape;125;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 name="Google Shape;126;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 name="Google Shape;132;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2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41" name="Google Shape;141;p2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42" name="Google Shape;14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4" name="Google Shape;14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8" name="Google Shape;14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6" name="Google Shape;156;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4" name="Google Shape;8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legcounsel.house.gov/Comps/Ethics%20In%20Government%20Act%20Of%201978.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25"/>
          <p:cNvSpPr/>
          <p:nvPr/>
        </p:nvSpPr>
        <p:spPr>
          <a:xfrm>
            <a:off x="0" y="0"/>
            <a:ext cx="91440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2" name="Google Shape;162;p25"/>
          <p:cNvSpPr txBox="1">
            <a:spLocks noGrp="1"/>
          </p:cNvSpPr>
          <p:nvPr>
            <p:ph type="ctrTitle"/>
          </p:nvPr>
        </p:nvSpPr>
        <p:spPr>
          <a:xfrm>
            <a:off x="5059971" y="1337969"/>
            <a:ext cx="3483937" cy="2166836"/>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5000"/>
              <a:buFont typeface="Calibri"/>
              <a:buNone/>
            </a:pPr>
            <a:r>
              <a:rPr lang="en" sz="5000">
                <a:solidFill>
                  <a:schemeClr val="lt1"/>
                </a:solidFill>
              </a:rPr>
              <a:t>Ethics In Government</a:t>
            </a:r>
            <a:endParaRPr sz="1100"/>
          </a:p>
        </p:txBody>
      </p:sp>
      <p:sp>
        <p:nvSpPr>
          <p:cNvPr id="163" name="Google Shape;163;p25"/>
          <p:cNvSpPr txBox="1">
            <a:spLocks noGrp="1"/>
          </p:cNvSpPr>
          <p:nvPr>
            <p:ph type="subTitle" idx="1"/>
          </p:nvPr>
        </p:nvSpPr>
        <p:spPr>
          <a:xfrm>
            <a:off x="5059975" y="3563177"/>
            <a:ext cx="3483900" cy="1153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1100"/>
              <a:buNone/>
            </a:pPr>
            <a:endParaRPr sz="1200" dirty="0"/>
          </a:p>
        </p:txBody>
      </p:sp>
      <p:sp>
        <p:nvSpPr>
          <p:cNvPr id="164" name="Google Shape;164;p25"/>
          <p:cNvSpPr/>
          <p:nvPr/>
        </p:nvSpPr>
        <p:spPr>
          <a:xfrm flipH="1">
            <a:off x="0" y="0"/>
            <a:ext cx="4629586" cy="51435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65" name="Google Shape;165;p25"/>
          <p:cNvSpPr/>
          <p:nvPr/>
        </p:nvSpPr>
        <p:spPr>
          <a:xfrm>
            <a:off x="0" y="0"/>
            <a:ext cx="4518115" cy="51435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66" name="Google Shape;166;p25"/>
          <p:cNvPicPr preferRelativeResize="0"/>
          <p:nvPr/>
        </p:nvPicPr>
        <p:blipFill rotWithShape="1">
          <a:blip r:embed="rId3">
            <a:alphaModFix/>
          </a:blip>
          <a:srcRect/>
          <a:stretch/>
        </p:blipFill>
        <p:spPr>
          <a:xfrm>
            <a:off x="437011" y="667569"/>
            <a:ext cx="3035882" cy="30494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3D09"/>
        </a:solidFill>
        <a:effectLst/>
      </p:bgPr>
    </p:bg>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1828800" lvl="0" indent="457200" algn="l" rtl="0">
              <a:spcBef>
                <a:spcPts val="0"/>
              </a:spcBef>
              <a:spcAft>
                <a:spcPts val="0"/>
              </a:spcAft>
              <a:buNone/>
            </a:pPr>
            <a:r>
              <a:rPr lang="en">
                <a:solidFill>
                  <a:srgbClr val="FFFFFF"/>
                </a:solidFill>
              </a:rPr>
              <a:t>Stakeholders</a:t>
            </a:r>
            <a:endParaRPr>
              <a:solidFill>
                <a:srgbClr val="FFFFFF"/>
              </a:solidFill>
            </a:endParaRPr>
          </a:p>
        </p:txBody>
      </p:sp>
      <p:sp>
        <p:nvSpPr>
          <p:cNvPr id="232" name="Google Shape;232;p34"/>
          <p:cNvSpPr txBox="1">
            <a:spLocks noGrp="1"/>
          </p:cNvSpPr>
          <p:nvPr>
            <p:ph type="body" idx="2"/>
          </p:nvPr>
        </p:nvSpPr>
        <p:spPr>
          <a:xfrm>
            <a:off x="416575" y="1382250"/>
            <a:ext cx="4491900" cy="3391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solidFill>
                  <a:srgbClr val="FFFFFF"/>
                </a:solidFill>
              </a:rPr>
              <a:t>The stakeholders that would be affected would be citizens eligible to vote and those elected officials involved in unethical acts because citizens vote them in and they do it based on what elected officials are proposing. </a:t>
            </a:r>
            <a:endParaRPr>
              <a:solidFill>
                <a:srgbClr val="FFFFFF"/>
              </a:solidFill>
            </a:endParaRPr>
          </a:p>
        </p:txBody>
      </p:sp>
      <p:pic>
        <p:nvPicPr>
          <p:cNvPr id="233" name="Google Shape;233;p34"/>
          <p:cNvPicPr preferRelativeResize="0"/>
          <p:nvPr/>
        </p:nvPicPr>
        <p:blipFill>
          <a:blip r:embed="rId3">
            <a:alphaModFix/>
          </a:blip>
          <a:stretch>
            <a:fillRect/>
          </a:stretch>
        </p:blipFill>
        <p:spPr>
          <a:xfrm>
            <a:off x="5049450" y="1844777"/>
            <a:ext cx="3958726" cy="2226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B6CAF"/>
        </a:solidFill>
        <a:effectLst/>
      </p:bgPr>
    </p:bg>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FFFFFF"/>
                </a:solidFill>
              </a:rPr>
              <a:t>    Pros and Cons of Ethics in Government </a:t>
            </a:r>
            <a:endParaRPr>
              <a:solidFill>
                <a:srgbClr val="FFFFFF"/>
              </a:solidFill>
            </a:endParaRPr>
          </a:p>
        </p:txBody>
      </p:sp>
      <p:sp>
        <p:nvSpPr>
          <p:cNvPr id="239" name="Google Shape;239;p35"/>
          <p:cNvSpPr txBox="1">
            <a:spLocks noGrp="1"/>
          </p:cNvSpPr>
          <p:nvPr>
            <p:ph type="body" idx="1"/>
          </p:nvPr>
        </p:nvSpPr>
        <p:spPr>
          <a:xfrm>
            <a:off x="628650" y="1187526"/>
            <a:ext cx="3886200" cy="3774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                   </a:t>
            </a:r>
            <a:r>
              <a:rPr lang="en">
                <a:solidFill>
                  <a:srgbClr val="FFFFFF"/>
                </a:solidFill>
              </a:rPr>
              <a:t>   Pros</a:t>
            </a:r>
            <a:endParaRPr>
              <a:solidFill>
                <a:srgbClr val="FFFFFF"/>
              </a:solidFill>
            </a:endParaRPr>
          </a:p>
          <a:p>
            <a:pPr marL="457200" lvl="0" indent="-317500" algn="l" rtl="0">
              <a:spcBef>
                <a:spcPts val="800"/>
              </a:spcBef>
              <a:spcAft>
                <a:spcPts val="0"/>
              </a:spcAft>
              <a:buClr>
                <a:srgbClr val="FFFFFF"/>
              </a:buClr>
              <a:buSzPts val="1400"/>
              <a:buChar char="●"/>
            </a:pPr>
            <a:r>
              <a:rPr lang="en" sz="1400">
                <a:solidFill>
                  <a:srgbClr val="FFFFFF"/>
                </a:solidFill>
              </a:rPr>
              <a:t>Keeps government officials from being corrupt and abusing power such as</a:t>
            </a:r>
            <a:endParaRPr sz="1400">
              <a:solidFill>
                <a:srgbClr val="FFFFFF"/>
              </a:solidFill>
            </a:endParaRPr>
          </a:p>
          <a:p>
            <a:pPr marL="0" lvl="0" indent="0" algn="l" rtl="0">
              <a:spcBef>
                <a:spcPts val="800"/>
              </a:spcBef>
              <a:spcAft>
                <a:spcPts val="0"/>
              </a:spcAft>
              <a:buNone/>
            </a:pPr>
            <a:r>
              <a:rPr lang="en" sz="1200">
                <a:solidFill>
                  <a:srgbClr val="FFFFFF"/>
                </a:solidFill>
              </a:rPr>
              <a:t>             * Bribery </a:t>
            </a:r>
            <a:endParaRPr sz="1200">
              <a:solidFill>
                <a:srgbClr val="FFFFFF"/>
              </a:solidFill>
            </a:endParaRPr>
          </a:p>
          <a:p>
            <a:pPr marL="0" lvl="0" indent="0" algn="l" rtl="0">
              <a:spcBef>
                <a:spcPts val="800"/>
              </a:spcBef>
              <a:spcAft>
                <a:spcPts val="0"/>
              </a:spcAft>
              <a:buNone/>
            </a:pPr>
            <a:r>
              <a:rPr lang="en" sz="1200">
                <a:solidFill>
                  <a:srgbClr val="FFFFFF"/>
                </a:solidFill>
              </a:rPr>
              <a:t>             * Extortion </a:t>
            </a:r>
            <a:endParaRPr sz="1200">
              <a:solidFill>
                <a:srgbClr val="FFFFFF"/>
              </a:solidFill>
            </a:endParaRPr>
          </a:p>
          <a:p>
            <a:pPr marL="0" lvl="0" indent="0" algn="l" rtl="0">
              <a:spcBef>
                <a:spcPts val="800"/>
              </a:spcBef>
              <a:spcAft>
                <a:spcPts val="0"/>
              </a:spcAft>
              <a:buNone/>
            </a:pPr>
            <a:r>
              <a:rPr lang="en" sz="1200">
                <a:solidFill>
                  <a:srgbClr val="FFFFFF"/>
                </a:solidFill>
              </a:rPr>
              <a:t>             * Blackmail</a:t>
            </a:r>
            <a:endParaRPr sz="1200">
              <a:solidFill>
                <a:srgbClr val="FFFFFF"/>
              </a:solidFill>
            </a:endParaRPr>
          </a:p>
          <a:p>
            <a:pPr marL="0" lvl="0" indent="0" algn="l" rtl="0">
              <a:spcBef>
                <a:spcPts val="800"/>
              </a:spcBef>
              <a:spcAft>
                <a:spcPts val="0"/>
              </a:spcAft>
              <a:buNone/>
            </a:pPr>
            <a:r>
              <a:rPr lang="en" sz="1200">
                <a:solidFill>
                  <a:srgbClr val="FFFFFF"/>
                </a:solidFill>
              </a:rPr>
              <a:t>             * Embezzlement </a:t>
            </a:r>
            <a:endParaRPr sz="1200">
              <a:solidFill>
                <a:srgbClr val="FFFFFF"/>
              </a:solidFill>
            </a:endParaRPr>
          </a:p>
          <a:p>
            <a:pPr marL="0" lvl="0" indent="0" algn="l" rtl="0">
              <a:spcBef>
                <a:spcPts val="800"/>
              </a:spcBef>
              <a:spcAft>
                <a:spcPts val="0"/>
              </a:spcAft>
              <a:buNone/>
            </a:pPr>
            <a:endParaRPr sz="1200">
              <a:solidFill>
                <a:srgbClr val="FFFFFF"/>
              </a:solidFill>
            </a:endParaRPr>
          </a:p>
          <a:p>
            <a:pPr marL="457200" lvl="0" indent="-317500" algn="l" rtl="0">
              <a:spcBef>
                <a:spcPts val="800"/>
              </a:spcBef>
              <a:spcAft>
                <a:spcPts val="0"/>
              </a:spcAft>
              <a:buClr>
                <a:srgbClr val="FFFFFF"/>
              </a:buClr>
              <a:buSzPts val="1400"/>
              <a:buChar char="●"/>
            </a:pPr>
            <a:r>
              <a:rPr lang="en" sz="1400">
                <a:solidFill>
                  <a:srgbClr val="FFFFFF"/>
                </a:solidFill>
              </a:rPr>
              <a:t>Citizens are at ease knowing that there won't be any type of misconduct from the government.</a:t>
            </a:r>
            <a:endParaRPr sz="1400">
              <a:solidFill>
                <a:srgbClr val="FFFFFF"/>
              </a:solidFill>
            </a:endParaRPr>
          </a:p>
          <a:p>
            <a:pPr marL="0" lvl="0" indent="0" algn="l" rtl="0">
              <a:spcBef>
                <a:spcPts val="800"/>
              </a:spcBef>
              <a:spcAft>
                <a:spcPts val="0"/>
              </a:spcAft>
              <a:buNone/>
            </a:pPr>
            <a:endParaRPr sz="1800">
              <a:solidFill>
                <a:srgbClr val="FFFFFF"/>
              </a:solidFill>
            </a:endParaRPr>
          </a:p>
        </p:txBody>
      </p:sp>
      <p:sp>
        <p:nvSpPr>
          <p:cNvPr id="240" name="Google Shape;240;p35"/>
          <p:cNvSpPr txBox="1">
            <a:spLocks noGrp="1"/>
          </p:cNvSpPr>
          <p:nvPr>
            <p:ph type="body" idx="2"/>
          </p:nvPr>
        </p:nvSpPr>
        <p:spPr>
          <a:xfrm>
            <a:off x="4697975" y="1187519"/>
            <a:ext cx="3886200" cy="3263400"/>
          </a:xfrm>
          <a:prstGeom prst="rect">
            <a:avLst/>
          </a:prstGeom>
        </p:spPr>
        <p:txBody>
          <a:bodyPr spcFirstLastPara="1" wrap="square" lIns="68575" tIns="34275" rIns="68575" bIns="34275" anchor="t" anchorCtr="0">
            <a:noAutofit/>
          </a:bodyPr>
          <a:lstStyle/>
          <a:p>
            <a:pPr marL="1371600" lvl="0" indent="0" algn="l" rtl="0">
              <a:spcBef>
                <a:spcPts val="800"/>
              </a:spcBef>
              <a:spcAft>
                <a:spcPts val="0"/>
              </a:spcAft>
              <a:buNone/>
            </a:pPr>
            <a:r>
              <a:rPr lang="en"/>
              <a:t>   </a:t>
            </a:r>
            <a:r>
              <a:rPr lang="en">
                <a:solidFill>
                  <a:srgbClr val="FFFFFF"/>
                </a:solidFill>
              </a:rPr>
              <a:t> Cons</a:t>
            </a:r>
            <a:endParaRPr>
              <a:solidFill>
                <a:srgbClr val="FFFFFF"/>
              </a:solidFill>
            </a:endParaRPr>
          </a:p>
          <a:p>
            <a:pPr marL="457200" lvl="0" indent="-317500" algn="l" rtl="0">
              <a:spcBef>
                <a:spcPts val="800"/>
              </a:spcBef>
              <a:spcAft>
                <a:spcPts val="0"/>
              </a:spcAft>
              <a:buClr>
                <a:srgbClr val="FFFFFF"/>
              </a:buClr>
              <a:buSzPts val="1400"/>
              <a:buChar char="●"/>
            </a:pPr>
            <a:r>
              <a:rPr lang="en" sz="1400">
                <a:solidFill>
                  <a:srgbClr val="FFFFFF"/>
                </a:solidFill>
              </a:rPr>
              <a:t>The only con is that ethics can be misinterpreted due to the fact that many people define ethics differently. What is unethical to someone might be ethical to another. </a:t>
            </a:r>
            <a:endParaRPr sz="1400">
              <a:solidFill>
                <a:srgbClr val="FFFFFF"/>
              </a:solidFill>
            </a:endParaRPr>
          </a:p>
        </p:txBody>
      </p:sp>
      <p:pic>
        <p:nvPicPr>
          <p:cNvPr id="241" name="Google Shape;241;p35"/>
          <p:cNvPicPr preferRelativeResize="0"/>
          <p:nvPr/>
        </p:nvPicPr>
        <p:blipFill>
          <a:blip r:embed="rId3">
            <a:alphaModFix/>
          </a:blip>
          <a:stretch>
            <a:fillRect/>
          </a:stretch>
        </p:blipFill>
        <p:spPr>
          <a:xfrm>
            <a:off x="5001639" y="2940950"/>
            <a:ext cx="3278874" cy="1912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628650" y="28459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FFFFFF"/>
                </a:solidFill>
              </a:rPr>
              <a:t>Summary</a:t>
            </a:r>
            <a:endParaRPr>
              <a:solidFill>
                <a:srgbClr val="FFFFFF"/>
              </a:solidFill>
            </a:endParaRPr>
          </a:p>
        </p:txBody>
      </p:sp>
      <p:sp>
        <p:nvSpPr>
          <p:cNvPr id="247" name="Google Shape;247;p36"/>
          <p:cNvSpPr txBox="1">
            <a:spLocks noGrp="1"/>
          </p:cNvSpPr>
          <p:nvPr>
            <p:ph type="body" idx="1"/>
          </p:nvPr>
        </p:nvSpPr>
        <p:spPr>
          <a:xfrm>
            <a:off x="628650" y="997350"/>
            <a:ext cx="3169800" cy="3916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100">
                <a:solidFill>
                  <a:srgbClr val="FFFFFF"/>
                </a:solidFill>
              </a:rPr>
              <a:t>Ethics in government is a complex issue that does not have a simple answer, unfortunately. What is ethics in government? </a:t>
            </a:r>
            <a:endParaRPr sz="1100">
              <a:solidFill>
                <a:srgbClr val="FFFFFF"/>
              </a:solidFill>
            </a:endParaRPr>
          </a:p>
          <a:p>
            <a:pPr marL="0" lvl="0" indent="0" algn="l" rtl="0">
              <a:spcBef>
                <a:spcPts val="800"/>
              </a:spcBef>
              <a:spcAft>
                <a:spcPts val="0"/>
              </a:spcAft>
              <a:buNone/>
            </a:pPr>
            <a:r>
              <a:rPr lang="en" sz="1100">
                <a:solidFill>
                  <a:srgbClr val="FFFFFF"/>
                </a:solidFill>
              </a:rPr>
              <a:t>It is an entire system that deals with corruption in the many forms that are seen. </a:t>
            </a:r>
            <a:endParaRPr sz="1100">
              <a:solidFill>
                <a:srgbClr val="FFFFFF"/>
              </a:solidFill>
            </a:endParaRPr>
          </a:p>
          <a:p>
            <a:pPr marL="0" lvl="0" indent="0" algn="l" rtl="0">
              <a:spcBef>
                <a:spcPts val="800"/>
              </a:spcBef>
              <a:spcAft>
                <a:spcPts val="0"/>
              </a:spcAft>
              <a:buNone/>
            </a:pPr>
            <a:r>
              <a:rPr lang="en" sz="1100">
                <a:solidFill>
                  <a:srgbClr val="FFFFFF"/>
                </a:solidFill>
              </a:rPr>
              <a:t>Why is it important? Because without an ethical backbone in our government, there will be no one in the political system that can be trusted which leads to the American people being uninvested in the political system. </a:t>
            </a:r>
            <a:endParaRPr sz="1100">
              <a:solidFill>
                <a:srgbClr val="FFFFFF"/>
              </a:solidFill>
            </a:endParaRPr>
          </a:p>
          <a:p>
            <a:pPr marL="0" lvl="0" indent="0" algn="l" rtl="0">
              <a:spcBef>
                <a:spcPts val="800"/>
              </a:spcBef>
              <a:spcAft>
                <a:spcPts val="0"/>
              </a:spcAft>
              <a:buNone/>
            </a:pPr>
            <a:r>
              <a:rPr lang="en" sz="1100">
                <a:solidFill>
                  <a:srgbClr val="FFFFFF"/>
                </a:solidFill>
              </a:rPr>
              <a:t>The systems that have been put into place by the scandals of the past help the future of our nation be less corrupted and more benevolent to the right people. </a:t>
            </a:r>
            <a:endParaRPr sz="1100">
              <a:solidFill>
                <a:srgbClr val="FFFFFF"/>
              </a:solidFill>
            </a:endParaRPr>
          </a:p>
          <a:p>
            <a:pPr marL="0" lvl="0" indent="0" algn="l" rtl="0">
              <a:spcBef>
                <a:spcPts val="800"/>
              </a:spcBef>
              <a:spcAft>
                <a:spcPts val="0"/>
              </a:spcAft>
              <a:buNone/>
            </a:pPr>
            <a:r>
              <a:rPr lang="en" sz="1100">
                <a:solidFill>
                  <a:srgbClr val="FFFFFF"/>
                </a:solidFill>
              </a:rPr>
              <a:t>Committees are created and have standards to uphold to maintain moral and ethical choices in our government, to achieve this balance.</a:t>
            </a:r>
            <a:endParaRPr sz="1100">
              <a:solidFill>
                <a:srgbClr val="FFFFFF"/>
              </a:solidFill>
            </a:endParaRPr>
          </a:p>
          <a:p>
            <a:pPr marL="0" lvl="0" indent="0" algn="l" rtl="0">
              <a:spcBef>
                <a:spcPts val="800"/>
              </a:spcBef>
              <a:spcAft>
                <a:spcPts val="0"/>
              </a:spcAft>
              <a:buNone/>
            </a:pPr>
            <a:endParaRPr sz="1100"/>
          </a:p>
        </p:txBody>
      </p:sp>
      <p:pic>
        <p:nvPicPr>
          <p:cNvPr id="248" name="Google Shape;248;p36"/>
          <p:cNvPicPr preferRelativeResize="0"/>
          <p:nvPr/>
        </p:nvPicPr>
        <p:blipFill>
          <a:blip r:embed="rId3">
            <a:alphaModFix/>
          </a:blip>
          <a:stretch>
            <a:fillRect/>
          </a:stretch>
        </p:blipFill>
        <p:spPr>
          <a:xfrm>
            <a:off x="5307626" y="1515213"/>
            <a:ext cx="2881075" cy="2881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1100"/>
              <a:t>References:</a:t>
            </a:r>
            <a:endParaRPr sz="1100"/>
          </a:p>
        </p:txBody>
      </p:sp>
      <p:sp>
        <p:nvSpPr>
          <p:cNvPr id="259" name="Google Shape;259;p3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200"/>
              <a:buNone/>
            </a:pPr>
            <a:r>
              <a:rPr lang="en" sz="1000">
                <a:latin typeface="Arial"/>
                <a:ea typeface="Arial"/>
                <a:cs typeface="Arial"/>
                <a:sym typeface="Arial"/>
              </a:rPr>
              <a:t>1.  </a:t>
            </a:r>
            <a:r>
              <a:rPr lang="en" sz="1000" u="sng">
                <a:solidFill>
                  <a:schemeClr val="hlink"/>
                </a:solidFill>
                <a:latin typeface="Arial"/>
                <a:ea typeface="Arial"/>
                <a:cs typeface="Arial"/>
                <a:sym typeface="Arial"/>
                <a:hlinkClick r:id="rId3"/>
              </a:rPr>
              <a:t>https://legcounsel.house.gov/Comps/Ethics%20In%20Government%20Act%20Of%201978.pdf</a:t>
            </a:r>
            <a:endParaRPr sz="1000">
              <a:latin typeface="Arial"/>
              <a:ea typeface="Arial"/>
              <a:cs typeface="Arial"/>
              <a:sym typeface="Arial"/>
            </a:endParaRPr>
          </a:p>
          <a:p>
            <a:pPr marL="374904" lvl="0" indent="-374904" algn="l" rtl="0">
              <a:lnSpc>
                <a:spcPct val="90000"/>
              </a:lnSpc>
              <a:spcBef>
                <a:spcPts val="0"/>
              </a:spcBef>
              <a:spcAft>
                <a:spcPts val="0"/>
              </a:spcAft>
              <a:buClr>
                <a:schemeClr val="dk1"/>
              </a:buClr>
              <a:buSzPts val="1200"/>
              <a:buNone/>
            </a:pPr>
            <a:r>
              <a:rPr lang="en" sz="1000">
                <a:latin typeface="Arial"/>
                <a:ea typeface="Arial"/>
                <a:cs typeface="Arial"/>
                <a:sym typeface="Arial"/>
              </a:rPr>
              <a:t>2. </a:t>
            </a:r>
            <a:r>
              <a:rPr lang="en" sz="1000">
                <a:highlight>
                  <a:srgbClr val="FFFFFF"/>
                </a:highlight>
                <a:latin typeface="Arial"/>
                <a:ea typeface="Arial"/>
                <a:cs typeface="Arial"/>
                <a:sym typeface="Arial"/>
              </a:rPr>
              <a:t>scholarlycommons.law.northwestern.edu. (2019). [online] Available at:      https://scholarlycommons.law.northwestern.edu/cgi/viewcontent.cgi?article=1024&amp;context=nulr_online [Accessed 24 Feb. 2019].</a:t>
            </a:r>
            <a:endParaRPr sz="1000">
              <a:highlight>
                <a:srgbClr val="FFFFFF"/>
              </a:highlight>
              <a:latin typeface="Arial"/>
              <a:ea typeface="Arial"/>
              <a:cs typeface="Arial"/>
              <a:sym typeface="Arial"/>
            </a:endParaRPr>
          </a:p>
          <a:p>
            <a:pPr marL="374904" lvl="0" indent="-374904" algn="l" rtl="0">
              <a:lnSpc>
                <a:spcPct val="90000"/>
              </a:lnSpc>
              <a:spcBef>
                <a:spcPts val="0"/>
              </a:spcBef>
              <a:spcAft>
                <a:spcPts val="0"/>
              </a:spcAft>
              <a:buClr>
                <a:schemeClr val="dk1"/>
              </a:buClr>
              <a:buSzPts val="1200"/>
              <a:buNone/>
            </a:pPr>
            <a:r>
              <a:rPr lang="en" sz="1000">
                <a:highlight>
                  <a:srgbClr val="FFFFFF"/>
                </a:highlight>
                <a:latin typeface="Arial"/>
                <a:ea typeface="Arial"/>
                <a:cs typeface="Arial"/>
                <a:sym typeface="Arial"/>
              </a:rPr>
              <a:t>3.United States Courts. (2019). </a:t>
            </a:r>
            <a:r>
              <a:rPr lang="en" sz="1000" i="1">
                <a:highlight>
                  <a:srgbClr val="FFFFFF"/>
                </a:highlight>
                <a:latin typeface="Arial"/>
                <a:ea typeface="Arial"/>
                <a:cs typeface="Arial"/>
                <a:sym typeface="Arial"/>
              </a:rPr>
              <a:t>Supreme Court Landmarks</a:t>
            </a:r>
            <a:r>
              <a:rPr lang="en" sz="1000">
                <a:highlight>
                  <a:srgbClr val="FFFFFF"/>
                </a:highlight>
                <a:latin typeface="Arial"/>
                <a:ea typeface="Arial"/>
                <a:cs typeface="Arial"/>
                <a:sym typeface="Arial"/>
              </a:rPr>
              <a:t>. [online] Available at: https://www.uscourts.gov/about-federal-courts/educational-resources/supreme-court-landmarks [Accessed 24 Feb. 2019].</a:t>
            </a:r>
            <a:endParaRPr sz="1000">
              <a:highlight>
                <a:srgbClr val="FFFFFF"/>
              </a:highlight>
              <a:latin typeface="Arial"/>
              <a:ea typeface="Arial"/>
              <a:cs typeface="Arial"/>
              <a:sym typeface="Arial"/>
            </a:endParaRPr>
          </a:p>
          <a:p>
            <a:pPr marL="374904" lvl="0" indent="-374904" algn="l" rtl="0">
              <a:lnSpc>
                <a:spcPct val="90000"/>
              </a:lnSpc>
              <a:spcBef>
                <a:spcPts val="0"/>
              </a:spcBef>
              <a:spcAft>
                <a:spcPts val="0"/>
              </a:spcAft>
              <a:buClr>
                <a:schemeClr val="dk1"/>
              </a:buClr>
              <a:buSzPts val="1200"/>
              <a:buNone/>
            </a:pPr>
            <a:r>
              <a:rPr lang="en" sz="1000">
                <a:highlight>
                  <a:srgbClr val="FFFFFF"/>
                </a:highlight>
                <a:latin typeface="Arial"/>
                <a:ea typeface="Arial"/>
                <a:cs typeface="Arial"/>
                <a:sym typeface="Arial"/>
              </a:rPr>
              <a:t>4.www.transparency.org. (2019). </a:t>
            </a:r>
            <a:r>
              <a:rPr lang="en" sz="1000" i="1">
                <a:highlight>
                  <a:srgbClr val="FFFFFF"/>
                </a:highlight>
                <a:latin typeface="Arial"/>
                <a:ea typeface="Arial"/>
                <a:cs typeface="Arial"/>
                <a:sym typeface="Arial"/>
              </a:rPr>
              <a:t>Nearly six in ten Americans believe the US became more corrupt in 2017</a:t>
            </a:r>
            <a:r>
              <a:rPr lang="en" sz="1000">
                <a:highlight>
                  <a:srgbClr val="FFFFFF"/>
                </a:highlight>
                <a:latin typeface="Arial"/>
                <a:ea typeface="Arial"/>
                <a:cs typeface="Arial"/>
                <a:sym typeface="Arial"/>
              </a:rPr>
              <a:t>. [online] Available at: https://www.transparency.org/news/pressrelease/nearly_six_in_ten_americans_believe_the_us_became_more_corrupt_in_2017 [Accessed 24 Feb. 2019].</a:t>
            </a:r>
            <a:endParaRPr sz="1000">
              <a:highlight>
                <a:srgbClr val="FFFFFF"/>
              </a:highlight>
              <a:latin typeface="Arial"/>
              <a:ea typeface="Arial"/>
              <a:cs typeface="Arial"/>
              <a:sym typeface="Arial"/>
            </a:endParaRPr>
          </a:p>
          <a:p>
            <a:pPr marL="374904" lvl="0" indent="-374904" algn="l" rtl="0">
              <a:lnSpc>
                <a:spcPct val="90000"/>
              </a:lnSpc>
              <a:spcBef>
                <a:spcPts val="0"/>
              </a:spcBef>
              <a:spcAft>
                <a:spcPts val="0"/>
              </a:spcAft>
              <a:buClr>
                <a:schemeClr val="dk1"/>
              </a:buClr>
              <a:buSzPts val="1200"/>
              <a:buNone/>
            </a:pPr>
            <a:r>
              <a:rPr lang="en" sz="1000">
                <a:highlight>
                  <a:srgbClr val="FFFFFF"/>
                </a:highlight>
                <a:latin typeface="Arial"/>
                <a:ea typeface="Arial"/>
                <a:cs typeface="Arial"/>
                <a:sym typeface="Arial"/>
              </a:rPr>
              <a:t>5.Eli Watkins and Clare Foran, C. (2019). </a:t>
            </a:r>
            <a:r>
              <a:rPr lang="en" sz="1000" i="1">
                <a:highlight>
                  <a:srgbClr val="FFFFFF"/>
                </a:highlight>
                <a:latin typeface="Arial"/>
                <a:ea typeface="Arial"/>
                <a:cs typeface="Arial"/>
                <a:sym typeface="Arial"/>
              </a:rPr>
              <a:t>EPA chief Scott Pruitt's long list of controversies</a:t>
            </a:r>
            <a:r>
              <a:rPr lang="en" sz="1000">
                <a:highlight>
                  <a:srgbClr val="FFFFFF"/>
                </a:highlight>
                <a:latin typeface="Arial"/>
                <a:ea typeface="Arial"/>
                <a:cs typeface="Arial"/>
                <a:sym typeface="Arial"/>
              </a:rPr>
              <a:t>. [online] CNN. Available at: https://www.cnn.com/2018/04/06/politics/scott-pruitt-controversies-list/index.html [Accessed 24 Feb. 2019].</a:t>
            </a:r>
            <a:endParaRPr sz="1000">
              <a:highlight>
                <a:srgbClr val="FFFFFF"/>
              </a:highlight>
              <a:latin typeface="Arial"/>
              <a:ea typeface="Arial"/>
              <a:cs typeface="Arial"/>
              <a:sym typeface="Arial"/>
            </a:endParaRPr>
          </a:p>
          <a:p>
            <a:pPr marL="374904" lvl="0" indent="-374904" algn="l" rtl="0">
              <a:lnSpc>
                <a:spcPct val="90000"/>
              </a:lnSpc>
              <a:spcBef>
                <a:spcPts val="0"/>
              </a:spcBef>
              <a:spcAft>
                <a:spcPts val="0"/>
              </a:spcAft>
              <a:buClr>
                <a:schemeClr val="dk1"/>
              </a:buClr>
              <a:buSzPts val="1200"/>
              <a:buNone/>
            </a:pPr>
            <a:r>
              <a:rPr lang="en" sz="1000">
                <a:highlight>
                  <a:srgbClr val="FFFFFF"/>
                </a:highlight>
                <a:latin typeface="Arial"/>
                <a:ea typeface="Arial"/>
                <a:cs typeface="Arial"/>
                <a:sym typeface="Arial"/>
              </a:rPr>
              <a:t>6.Houstoncrimedefense.com. (2019). </a:t>
            </a:r>
            <a:r>
              <a:rPr lang="en" sz="1000" i="1">
                <a:highlight>
                  <a:srgbClr val="FFFFFF"/>
                </a:highlight>
                <a:latin typeface="Arial"/>
                <a:ea typeface="Arial"/>
                <a:cs typeface="Arial"/>
                <a:sym typeface="Arial"/>
              </a:rPr>
              <a:t>4 Types of Political Corruption</a:t>
            </a:r>
            <a:r>
              <a:rPr lang="en" sz="1000">
                <a:highlight>
                  <a:srgbClr val="FFFFFF"/>
                </a:highlight>
                <a:latin typeface="Arial"/>
                <a:ea typeface="Arial"/>
                <a:cs typeface="Arial"/>
                <a:sym typeface="Arial"/>
              </a:rPr>
              <a:t>. [online] Available at: https://www.houstoncrimedefense.com/blog/4-types-of-political-corruption/ [Accessed 24 Feb. 2019].</a:t>
            </a:r>
            <a:endParaRPr sz="1000">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800"/>
              <a:t>What is Ethics in Government?</a:t>
            </a:r>
            <a:endParaRPr sz="4800"/>
          </a:p>
        </p:txBody>
      </p:sp>
      <p:pic>
        <p:nvPicPr>
          <p:cNvPr id="173" name="Google Shape;173;p26"/>
          <p:cNvPicPr preferRelativeResize="0"/>
          <p:nvPr/>
        </p:nvPicPr>
        <p:blipFill>
          <a:blip r:embed="rId3">
            <a:alphaModFix amt="29000"/>
          </a:blip>
          <a:stretch>
            <a:fillRect/>
          </a:stretch>
        </p:blipFill>
        <p:spPr>
          <a:xfrm>
            <a:off x="0" y="0"/>
            <a:ext cx="9144000" cy="5143500"/>
          </a:xfrm>
          <a:prstGeom prst="rect">
            <a:avLst/>
          </a:prstGeom>
          <a:noFill/>
          <a:ln>
            <a:noFill/>
          </a:ln>
        </p:spPr>
      </p:pic>
      <p:sp>
        <p:nvSpPr>
          <p:cNvPr id="174" name="Google Shape;174;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52400" algn="l" rtl="0">
              <a:lnSpc>
                <a:spcPct val="90000"/>
              </a:lnSpc>
              <a:spcBef>
                <a:spcPts val="0"/>
              </a:spcBef>
              <a:spcAft>
                <a:spcPts val="0"/>
              </a:spcAft>
              <a:buClr>
                <a:schemeClr val="dk1"/>
              </a:buClr>
              <a:buSzPts val="1800"/>
              <a:buChar char="•"/>
            </a:pPr>
            <a:r>
              <a:rPr lang="en" sz="1800"/>
              <a:t>Government ethics constitutes the application of ethical rules to government. It is that part of practical jurisprudence, or the philosophy of law, that governs the operation of government and its relationship with the people that it governs. It covers issues of honesty and transparency in government, dealing with matters such as bribery, political corruption, police corruption, legislative ethics, regulatory ethics, conflict of interest, avoiding the appearance of impropriety, open government, and legal ethics.</a:t>
            </a:r>
            <a:endParaRPr sz="1800"/>
          </a:p>
          <a:p>
            <a:pPr marL="177800" lvl="0" indent="-152400" algn="l" rtl="0">
              <a:lnSpc>
                <a:spcPct val="90000"/>
              </a:lnSpc>
              <a:spcBef>
                <a:spcPts val="800"/>
              </a:spcBef>
              <a:spcAft>
                <a:spcPts val="0"/>
              </a:spcAft>
              <a:buClr>
                <a:schemeClr val="dk1"/>
              </a:buClr>
              <a:buSzPts val="1800"/>
              <a:buChar char="•"/>
            </a:pPr>
            <a:r>
              <a:rPr lang="en" sz="1800"/>
              <a:t>We will be discussing unethical acts in government, and how they affect the country, people, and the government</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286650" y="275275"/>
            <a:ext cx="8570700" cy="10263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800"/>
              <a:t>Ethics in Government Act of 1978</a:t>
            </a:r>
            <a:endParaRPr sz="4800"/>
          </a:p>
        </p:txBody>
      </p:sp>
      <p:pic>
        <p:nvPicPr>
          <p:cNvPr id="181" name="Google Shape;181;p27"/>
          <p:cNvPicPr preferRelativeResize="0"/>
          <p:nvPr/>
        </p:nvPicPr>
        <p:blipFill>
          <a:blip r:embed="rId3">
            <a:alphaModFix amt="30000"/>
          </a:blip>
          <a:stretch>
            <a:fillRect/>
          </a:stretch>
        </p:blipFill>
        <p:spPr>
          <a:xfrm>
            <a:off x="0" y="11430"/>
            <a:ext cx="9144000" cy="5120648"/>
          </a:xfrm>
          <a:prstGeom prst="rect">
            <a:avLst/>
          </a:prstGeom>
          <a:noFill/>
          <a:ln>
            <a:noFill/>
          </a:ln>
        </p:spPr>
      </p:pic>
      <p:sp>
        <p:nvSpPr>
          <p:cNvPr id="182" name="Google Shape;182;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A United States federal law was established to interpret rules on standards of conduct, review top officials’ financial disclosure statements, provide education and training, and advise on enforcement of the rules</a:t>
            </a:r>
            <a:endParaRPr sz="2400"/>
          </a:p>
          <a:p>
            <a:pPr marL="177800" lvl="0" indent="-190500" algn="l" rtl="0">
              <a:lnSpc>
                <a:spcPct val="90000"/>
              </a:lnSpc>
              <a:spcBef>
                <a:spcPts val="800"/>
              </a:spcBef>
              <a:spcAft>
                <a:spcPts val="0"/>
              </a:spcAft>
              <a:buClr>
                <a:schemeClr val="dk1"/>
              </a:buClr>
              <a:buSzPts val="2400"/>
              <a:buChar char="•"/>
            </a:pPr>
            <a:r>
              <a:rPr lang="en" sz="2400"/>
              <a:t>This act was created after the ethical violations of President Nixon in June of 1972 involving the </a:t>
            </a:r>
            <a:r>
              <a:rPr lang="en" sz="2400" b="1"/>
              <a:t>Watergate Scandal</a:t>
            </a:r>
            <a:r>
              <a:rPr lang="en" sz="2400"/>
              <a:t>. President Nixon resigned before he could be impeached. President Jimmy Carter signed this bill into law October 1978</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8"/>
          <p:cNvSpPr/>
          <p:nvPr/>
        </p:nvSpPr>
        <p:spPr>
          <a:xfrm>
            <a:off x="245659" y="3429000"/>
            <a:ext cx="5293730" cy="1473200"/>
          </a:xfrm>
          <a:prstGeom prst="rect">
            <a:avLst/>
          </a:prstGeom>
          <a:solidFill>
            <a:srgbClr val="66594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88" name="Google Shape;188;p28"/>
          <p:cNvSpPr txBox="1">
            <a:spLocks noGrp="1"/>
          </p:cNvSpPr>
          <p:nvPr>
            <p:ph type="title"/>
          </p:nvPr>
        </p:nvSpPr>
        <p:spPr>
          <a:xfrm>
            <a:off x="393192" y="3575304"/>
            <a:ext cx="4945642" cy="1218907"/>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3300"/>
              <a:buFont typeface="Calibri"/>
              <a:buNone/>
            </a:pPr>
            <a:r>
              <a:rPr lang="en" sz="3300">
                <a:solidFill>
                  <a:srgbClr val="FFFFFF"/>
                </a:solidFill>
              </a:rPr>
              <a:t>Why Is Ethics Important in Government?</a:t>
            </a:r>
            <a:endParaRPr sz="1100"/>
          </a:p>
        </p:txBody>
      </p:sp>
      <p:pic>
        <p:nvPicPr>
          <p:cNvPr id="189" name="Google Shape;189;p28" descr="A picture containing person, man, tennis, racket&#10;&#10;Description automatically generated"/>
          <p:cNvPicPr preferRelativeResize="0">
            <a:picLocks noGrp="1"/>
          </p:cNvPicPr>
          <p:nvPr>
            <p:ph type="pic" idx="2"/>
          </p:nvPr>
        </p:nvPicPr>
        <p:blipFill rotWithShape="1">
          <a:blip r:embed="rId3">
            <a:alphaModFix/>
          </a:blip>
          <a:srcRect t="6894" r="1" b="6896"/>
          <a:stretch/>
        </p:blipFill>
        <p:spPr>
          <a:xfrm>
            <a:off x="245660" y="241300"/>
            <a:ext cx="5293729" cy="3080544"/>
          </a:xfrm>
          <a:prstGeom prst="rect">
            <a:avLst/>
          </a:prstGeom>
          <a:noFill/>
          <a:ln>
            <a:noFill/>
          </a:ln>
        </p:spPr>
      </p:pic>
      <p:sp>
        <p:nvSpPr>
          <p:cNvPr id="190" name="Google Shape;190;p28"/>
          <p:cNvSpPr/>
          <p:nvPr/>
        </p:nvSpPr>
        <p:spPr>
          <a:xfrm>
            <a:off x="5650991" y="241299"/>
            <a:ext cx="3251710" cy="4660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91" name="Google Shape;191;p28"/>
          <p:cNvSpPr txBox="1">
            <a:spLocks noGrp="1"/>
          </p:cNvSpPr>
          <p:nvPr>
            <p:ph type="body" idx="1"/>
          </p:nvPr>
        </p:nvSpPr>
        <p:spPr>
          <a:xfrm>
            <a:off x="6021989" y="688294"/>
            <a:ext cx="2568554" cy="3639272"/>
          </a:xfrm>
          <a:prstGeom prst="rect">
            <a:avLst/>
          </a:prstGeom>
          <a:noFill/>
          <a:ln>
            <a:noFill/>
          </a:ln>
        </p:spPr>
        <p:txBody>
          <a:bodyPr spcFirstLastPara="1" wrap="square" lIns="68575" tIns="34275" rIns="68575" bIns="34275" anchor="ctr" anchorCtr="0">
            <a:noAutofit/>
          </a:bodyPr>
          <a:lstStyle/>
          <a:p>
            <a:pPr marL="0" lvl="0" indent="6350" algn="l" rtl="0">
              <a:lnSpc>
                <a:spcPct val="90000"/>
              </a:lnSpc>
              <a:spcBef>
                <a:spcPts val="0"/>
              </a:spcBef>
              <a:spcAft>
                <a:spcPts val="0"/>
              </a:spcAft>
              <a:buClr>
                <a:srgbClr val="FFFFFF"/>
              </a:buClr>
              <a:buSzPts val="2100"/>
              <a:buFont typeface="Arial"/>
              <a:buChar char="•"/>
            </a:pPr>
            <a:r>
              <a:rPr lang="en" sz="2100">
                <a:solidFill>
                  <a:srgbClr val="FFFFFF"/>
                </a:solidFill>
              </a:rPr>
              <a:t>Ethics is important as results of  scrupulous behaviors in our American government by politicians  who betrayed the trust empowered to them by the people who elected them into office</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body" idx="1"/>
          </p:nvPr>
        </p:nvSpPr>
        <p:spPr>
          <a:xfrm>
            <a:off x="641800" y="4039475"/>
            <a:ext cx="7968000" cy="896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The United States Office of Government Ethics (USOGE)  helps to prevent conflicts of interest in the executive branch. With today’s administration, it’s not surprising that some officials work to protect the integrity of these executives. Above is an organizational chart describing the chain of command in the OGE. Take notice of the striking resemblance it has to the Kennedy Space Center’s chain of command.</a:t>
            </a:r>
            <a:endParaRPr/>
          </a:p>
        </p:txBody>
      </p:sp>
      <p:pic>
        <p:nvPicPr>
          <p:cNvPr id="197" name="Google Shape;197;p29"/>
          <p:cNvPicPr preferRelativeResize="0"/>
          <p:nvPr/>
        </p:nvPicPr>
        <p:blipFill rotWithShape="1">
          <a:blip r:embed="rId3">
            <a:alphaModFix/>
          </a:blip>
          <a:srcRect l="-1300" t="8352" r="1300" b="-1471"/>
          <a:stretch/>
        </p:blipFill>
        <p:spPr>
          <a:xfrm>
            <a:off x="1366949" y="284100"/>
            <a:ext cx="6410100" cy="3755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4121850" y="25"/>
            <a:ext cx="5022300" cy="876300"/>
          </a:xfrm>
          <a:prstGeom prst="rect">
            <a:avLst/>
          </a:prstGeom>
          <a:solidFill>
            <a:srgbClr val="666666"/>
          </a:solidFill>
        </p:spPr>
        <p:txBody>
          <a:bodyPr spcFirstLastPara="1" wrap="square" lIns="91425" tIns="0" rIns="91425" bIns="91425" anchor="b" anchorCtr="0">
            <a:noAutofit/>
          </a:bodyPr>
          <a:lstStyle/>
          <a:p>
            <a:pPr marL="548640" lvl="0" indent="0" algn="l" rtl="0">
              <a:spcBef>
                <a:spcPts val="0"/>
              </a:spcBef>
              <a:spcAft>
                <a:spcPts val="0"/>
              </a:spcAft>
              <a:buNone/>
            </a:pPr>
            <a:r>
              <a:rPr lang="en" sz="3000" b="1">
                <a:solidFill>
                  <a:srgbClr val="FFFFFF"/>
                </a:solidFill>
              </a:rPr>
              <a:t>Constitutional Precedent </a:t>
            </a:r>
            <a:endParaRPr sz="3000" b="1">
              <a:solidFill>
                <a:srgbClr val="FFFFFF"/>
              </a:solidFill>
            </a:endParaRPr>
          </a:p>
        </p:txBody>
      </p:sp>
      <p:sp>
        <p:nvSpPr>
          <p:cNvPr id="203" name="Google Shape;203;p30"/>
          <p:cNvSpPr txBox="1">
            <a:spLocks noGrp="1"/>
          </p:cNvSpPr>
          <p:nvPr>
            <p:ph type="body" idx="1"/>
          </p:nvPr>
        </p:nvSpPr>
        <p:spPr>
          <a:xfrm>
            <a:off x="0" y="25"/>
            <a:ext cx="4122000" cy="5143500"/>
          </a:xfrm>
          <a:prstGeom prst="rect">
            <a:avLst/>
          </a:prstGeom>
          <a:solidFill>
            <a:schemeClr val="dk2"/>
          </a:solidFill>
        </p:spPr>
        <p:txBody>
          <a:bodyPr spcFirstLastPara="1" wrap="square" lIns="68575" tIns="34275" rIns="68575" bIns="34275" anchor="t" anchorCtr="0">
            <a:noAutofit/>
          </a:bodyPr>
          <a:lstStyle/>
          <a:p>
            <a:pPr marL="457200" lvl="0" indent="-228600" algn="l" rtl="0">
              <a:spcBef>
                <a:spcPts val="800"/>
              </a:spcBef>
              <a:spcAft>
                <a:spcPts val="0"/>
              </a:spcAft>
              <a:buClr>
                <a:srgbClr val="FFFFFF"/>
              </a:buClr>
              <a:buSzPts val="2000"/>
              <a:buNone/>
            </a:pPr>
            <a:endParaRPr sz="2000">
              <a:solidFill>
                <a:srgbClr val="FFFFFF"/>
              </a:solidFill>
            </a:endParaRPr>
          </a:p>
          <a:p>
            <a:pPr marL="457200" lvl="0" indent="-228600" algn="l" rtl="0">
              <a:spcBef>
                <a:spcPts val="0"/>
              </a:spcBef>
              <a:spcAft>
                <a:spcPts val="0"/>
              </a:spcAft>
              <a:buClr>
                <a:srgbClr val="FFFFFF"/>
              </a:buClr>
              <a:buSzPts val="2000"/>
              <a:buNone/>
            </a:pPr>
            <a:r>
              <a:rPr lang="en" sz="2000">
                <a:solidFill>
                  <a:srgbClr val="FFFFFF"/>
                </a:solidFill>
              </a:rPr>
              <a:t>While there is no specific article that focuses on ethical behavior, people like Zephyr Teachout (2014) believe that “corruption was a purpose that motivated the Constitution.”[2]</a:t>
            </a:r>
            <a:endParaRPr sz="2000">
              <a:solidFill>
                <a:srgbClr val="FFFFFF"/>
              </a:solidFill>
            </a:endParaRPr>
          </a:p>
          <a:p>
            <a:pPr marL="457200" lvl="0" indent="-228600" algn="l" rtl="0">
              <a:spcBef>
                <a:spcPts val="0"/>
              </a:spcBef>
              <a:spcAft>
                <a:spcPts val="0"/>
              </a:spcAft>
              <a:buSzPts val="1400"/>
              <a:buNone/>
            </a:pPr>
            <a:endParaRPr sz="1400"/>
          </a:p>
          <a:p>
            <a:pPr marL="457200" lvl="0" indent="-228600" algn="l" rtl="0">
              <a:spcBef>
                <a:spcPts val="0"/>
              </a:spcBef>
              <a:spcAft>
                <a:spcPts val="0"/>
              </a:spcAft>
              <a:buClr>
                <a:srgbClr val="FFFFFF"/>
              </a:buClr>
              <a:buSzPts val="2000"/>
              <a:buNone/>
            </a:pPr>
            <a:r>
              <a:rPr lang="en" sz="2000">
                <a:solidFill>
                  <a:srgbClr val="FFFFFF"/>
                </a:solidFill>
              </a:rPr>
              <a:t>The constitution does lay out what is expected from each branch of government and the checks and balances that are in place to not over reach in power</a:t>
            </a:r>
            <a:endParaRPr sz="2000">
              <a:solidFill>
                <a:srgbClr val="FFFFFF"/>
              </a:solidFill>
            </a:endParaRPr>
          </a:p>
        </p:txBody>
      </p:sp>
      <p:pic>
        <p:nvPicPr>
          <p:cNvPr id="204" name="Google Shape;204;p30"/>
          <p:cNvPicPr preferRelativeResize="0"/>
          <p:nvPr/>
        </p:nvPicPr>
        <p:blipFill>
          <a:blip r:embed="rId3">
            <a:alphaModFix/>
          </a:blip>
          <a:stretch>
            <a:fillRect/>
          </a:stretch>
        </p:blipFill>
        <p:spPr>
          <a:xfrm>
            <a:off x="4121853" y="876225"/>
            <a:ext cx="5022300" cy="4267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150" y="0"/>
            <a:ext cx="9144000" cy="1268100"/>
          </a:xfrm>
          <a:prstGeom prst="rect">
            <a:avLst/>
          </a:prstGeom>
          <a:solidFill>
            <a:schemeClr val="accent2"/>
          </a:solidFill>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FFFFFF"/>
                </a:solidFill>
              </a:rPr>
              <a:t>Laws and Court Rulings</a:t>
            </a:r>
            <a:endParaRPr>
              <a:solidFill>
                <a:srgbClr val="FFFFFF"/>
              </a:solidFill>
            </a:endParaRPr>
          </a:p>
        </p:txBody>
      </p:sp>
      <p:sp>
        <p:nvSpPr>
          <p:cNvPr id="210" name="Google Shape;210;p31"/>
          <p:cNvSpPr txBox="1">
            <a:spLocks noGrp="1"/>
          </p:cNvSpPr>
          <p:nvPr>
            <p:ph type="body" idx="1"/>
          </p:nvPr>
        </p:nvSpPr>
        <p:spPr>
          <a:xfrm>
            <a:off x="0" y="1369200"/>
            <a:ext cx="9144000" cy="2174100"/>
          </a:xfrm>
          <a:prstGeom prst="rect">
            <a:avLst/>
          </a:prstGeom>
          <a:solidFill>
            <a:srgbClr val="666666"/>
          </a:solidFill>
        </p:spPr>
        <p:txBody>
          <a:bodyPr spcFirstLastPara="1" wrap="square" lIns="68575" tIns="34275" rIns="68575" bIns="34275" anchor="t" anchorCtr="0">
            <a:noAutofit/>
          </a:bodyPr>
          <a:lstStyle/>
          <a:p>
            <a:pPr marL="457200" lvl="0" indent="-317500" algn="l" rtl="0">
              <a:spcBef>
                <a:spcPts val="800"/>
              </a:spcBef>
              <a:spcAft>
                <a:spcPts val="0"/>
              </a:spcAft>
              <a:buClr>
                <a:srgbClr val="FFFFFF"/>
              </a:buClr>
              <a:buSzPts val="1400"/>
              <a:buChar char="•"/>
            </a:pPr>
            <a:r>
              <a:rPr lang="en">
                <a:solidFill>
                  <a:srgbClr val="FFFFFF"/>
                </a:solidFill>
              </a:rPr>
              <a:t>U.S vs. Nixon (1974) [3]</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Court ruling that determined that the US president cannot use executive privileges to withhold information from an investigation if National security won’t be compromised. </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This was during the watergate scandal where the head prosecutor against Nixon ordered Oval Office tape recordings and Nixon refused stating executive privilege. Court ruled against Nixon.</a:t>
            </a:r>
            <a:endParaRPr>
              <a:solidFill>
                <a:srgbClr val="FFFFFF"/>
              </a:solidFill>
            </a:endParaRPr>
          </a:p>
        </p:txBody>
      </p:sp>
      <p:sp>
        <p:nvSpPr>
          <p:cNvPr id="211" name="Google Shape;211;p31"/>
          <p:cNvSpPr txBox="1"/>
          <p:nvPr/>
        </p:nvSpPr>
        <p:spPr>
          <a:xfrm>
            <a:off x="-150" y="3359525"/>
            <a:ext cx="9144000" cy="1716900"/>
          </a:xfrm>
          <a:prstGeom prst="rect">
            <a:avLst/>
          </a:prstGeom>
          <a:solidFill>
            <a:srgbClr val="66666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12" name="Google Shape;212;p31"/>
          <p:cNvPicPr preferRelativeResize="0"/>
          <p:nvPr/>
        </p:nvPicPr>
        <p:blipFill>
          <a:blip r:embed="rId3">
            <a:alphaModFix/>
          </a:blip>
          <a:stretch>
            <a:fillRect/>
          </a:stretch>
        </p:blipFill>
        <p:spPr>
          <a:xfrm>
            <a:off x="3670200" y="3120250"/>
            <a:ext cx="2857500"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0" y="0"/>
            <a:ext cx="9144000" cy="1020000"/>
          </a:xfrm>
          <a:prstGeom prst="rect">
            <a:avLst/>
          </a:prstGeom>
          <a:solidFill>
            <a:srgbClr val="434343"/>
          </a:solidFill>
        </p:spPr>
        <p:txBody>
          <a:bodyPr spcFirstLastPara="1" wrap="square" lIns="68575" tIns="34275" rIns="68575" bIns="34275" anchor="b" anchorCtr="0">
            <a:noAutofit/>
          </a:bodyPr>
          <a:lstStyle/>
          <a:p>
            <a:pPr marL="0" lvl="0" indent="0" algn="ctr" rtl="0">
              <a:lnSpc>
                <a:spcPct val="150000"/>
              </a:lnSpc>
              <a:spcBef>
                <a:spcPts val="0"/>
              </a:spcBef>
              <a:spcAft>
                <a:spcPts val="0"/>
              </a:spcAft>
              <a:buNone/>
            </a:pPr>
            <a:r>
              <a:rPr lang="en" sz="3600" b="1">
                <a:solidFill>
                  <a:srgbClr val="FFFFFF"/>
                </a:solidFill>
              </a:rPr>
              <a:t>Drain The Swamp!</a:t>
            </a:r>
            <a:endParaRPr sz="3600" b="1">
              <a:solidFill>
                <a:srgbClr val="FFFFFF"/>
              </a:solidFill>
            </a:endParaRPr>
          </a:p>
        </p:txBody>
      </p:sp>
      <p:sp>
        <p:nvSpPr>
          <p:cNvPr id="218" name="Google Shape;218;p32"/>
          <p:cNvSpPr txBox="1">
            <a:spLocks noGrp="1"/>
          </p:cNvSpPr>
          <p:nvPr>
            <p:ph type="body" idx="1"/>
          </p:nvPr>
        </p:nvSpPr>
        <p:spPr>
          <a:xfrm>
            <a:off x="2139425" y="1019825"/>
            <a:ext cx="7004700" cy="4123800"/>
          </a:xfrm>
          <a:prstGeom prst="rect">
            <a:avLst/>
          </a:prstGeom>
          <a:solidFill>
            <a:schemeClr val="accent2"/>
          </a:solidFill>
        </p:spPr>
        <p:txBody>
          <a:bodyPr spcFirstLastPara="1" wrap="square" lIns="68575" tIns="34275" rIns="68575" bIns="34275" anchor="t" anchorCtr="0">
            <a:noAutofit/>
          </a:bodyPr>
          <a:lstStyle/>
          <a:p>
            <a:pPr marL="457200" lvl="0" indent="0" algn="l" rtl="0">
              <a:spcBef>
                <a:spcPts val="800"/>
              </a:spcBef>
              <a:spcAft>
                <a:spcPts val="0"/>
              </a:spcAft>
              <a:buNone/>
            </a:pPr>
            <a:endParaRPr sz="2000">
              <a:solidFill>
                <a:srgbClr val="FFFFFF"/>
              </a:solidFill>
            </a:endParaRPr>
          </a:p>
          <a:p>
            <a:pPr marL="457200" lvl="0" indent="-355600" algn="l" rtl="0">
              <a:spcBef>
                <a:spcPts val="800"/>
              </a:spcBef>
              <a:spcAft>
                <a:spcPts val="0"/>
              </a:spcAft>
              <a:buClr>
                <a:srgbClr val="FFFFFF"/>
              </a:buClr>
              <a:buSzPts val="2000"/>
              <a:buChar char="•"/>
            </a:pPr>
            <a:r>
              <a:rPr lang="en" sz="2000">
                <a:solidFill>
                  <a:srgbClr val="FFFFFF"/>
                </a:solidFill>
              </a:rPr>
              <a:t>A quick search about corruption will bring up the animosity that the general public has for the current political system. Nearly Six out of Ten Americans think that the United States has become more corrupt. [4]</a:t>
            </a:r>
            <a:endParaRPr sz="2000">
              <a:solidFill>
                <a:srgbClr val="FFFFFF"/>
              </a:solidFill>
            </a:endParaRPr>
          </a:p>
          <a:p>
            <a:pPr marL="457200" lvl="0" indent="0" algn="l" rtl="0">
              <a:spcBef>
                <a:spcPts val="800"/>
              </a:spcBef>
              <a:spcAft>
                <a:spcPts val="0"/>
              </a:spcAft>
              <a:buNone/>
            </a:pPr>
            <a:endParaRPr sz="1800"/>
          </a:p>
          <a:p>
            <a:pPr marL="457200" lvl="0" indent="-355600" algn="l" rtl="0">
              <a:spcBef>
                <a:spcPts val="800"/>
              </a:spcBef>
              <a:spcAft>
                <a:spcPts val="0"/>
              </a:spcAft>
              <a:buClr>
                <a:srgbClr val="FFFFFF"/>
              </a:buClr>
              <a:buSzPts val="2000"/>
              <a:buChar char="•"/>
            </a:pPr>
            <a:r>
              <a:rPr lang="en" sz="2000">
                <a:solidFill>
                  <a:srgbClr val="FFFFFF"/>
                </a:solidFill>
              </a:rPr>
              <a:t>Current President Donald Trump based his entire election campaign on being an outsider and thus, not being bogged down by corruption.</a:t>
            </a:r>
            <a:endParaRPr sz="2000">
              <a:solidFill>
                <a:srgbClr val="FFFFFF"/>
              </a:solidFill>
            </a:endParaRPr>
          </a:p>
        </p:txBody>
      </p:sp>
      <p:pic>
        <p:nvPicPr>
          <p:cNvPr id="219" name="Google Shape;219;p32"/>
          <p:cNvPicPr preferRelativeResize="0"/>
          <p:nvPr/>
        </p:nvPicPr>
        <p:blipFill>
          <a:blip r:embed="rId3">
            <a:alphaModFix/>
          </a:blip>
          <a:stretch>
            <a:fillRect/>
          </a:stretch>
        </p:blipFill>
        <p:spPr>
          <a:xfrm>
            <a:off x="9" y="1814600"/>
            <a:ext cx="2089375" cy="234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100" y="273850"/>
            <a:ext cx="9144000" cy="994200"/>
          </a:xfrm>
          <a:prstGeom prst="rect">
            <a:avLst/>
          </a:prstGeom>
          <a:solidFill>
            <a:schemeClr val="accent2"/>
          </a:solidFill>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FFFFFF"/>
                </a:solidFill>
              </a:rPr>
              <a:t>Scott Pruitt, Former Head of the EPA</a:t>
            </a:r>
            <a:endParaRPr>
              <a:solidFill>
                <a:srgbClr val="FFFFFF"/>
              </a:solidFill>
            </a:endParaRPr>
          </a:p>
        </p:txBody>
      </p:sp>
      <p:sp>
        <p:nvSpPr>
          <p:cNvPr id="225" name="Google Shape;225;p33"/>
          <p:cNvSpPr txBox="1">
            <a:spLocks noGrp="1"/>
          </p:cNvSpPr>
          <p:nvPr>
            <p:ph type="body" idx="1"/>
          </p:nvPr>
        </p:nvSpPr>
        <p:spPr>
          <a:xfrm>
            <a:off x="0" y="1369225"/>
            <a:ext cx="4470600" cy="3774300"/>
          </a:xfrm>
          <a:prstGeom prst="rect">
            <a:avLst/>
          </a:prstGeom>
          <a:solidFill>
            <a:schemeClr val="accent6"/>
          </a:solidFill>
        </p:spPr>
        <p:txBody>
          <a:bodyPr spcFirstLastPara="1" wrap="square" lIns="68575" tIns="34275" rIns="68575" bIns="34275" anchor="t" anchorCtr="0">
            <a:noAutofit/>
          </a:bodyPr>
          <a:lstStyle/>
          <a:p>
            <a:pPr marL="457200" lvl="0" indent="-317500" algn="l" rtl="0">
              <a:spcBef>
                <a:spcPts val="800"/>
              </a:spcBef>
              <a:spcAft>
                <a:spcPts val="0"/>
              </a:spcAft>
              <a:buClr>
                <a:srgbClr val="FFFFFF"/>
              </a:buClr>
              <a:buSzPts val="1400"/>
              <a:buChar char="•"/>
            </a:pPr>
            <a:r>
              <a:rPr lang="en">
                <a:solidFill>
                  <a:srgbClr val="FFFFFF"/>
                </a:solidFill>
              </a:rPr>
              <a:t>While head of the EPA, Scott Pruitt faced several charges that brought into question his ethics</a:t>
            </a:r>
            <a:endParaRPr>
              <a:solidFill>
                <a:srgbClr val="FFFFFF"/>
              </a:solidFill>
            </a:endParaRPr>
          </a:p>
          <a:p>
            <a:pPr marL="457200" lvl="0" indent="0" algn="l" rtl="0">
              <a:spcBef>
                <a:spcPts val="800"/>
              </a:spcBef>
              <a:spcAft>
                <a:spcPts val="0"/>
              </a:spcAft>
              <a:buNone/>
            </a:pPr>
            <a:endParaRPr>
              <a:solidFill>
                <a:srgbClr val="FFFFFF"/>
              </a:solidFill>
            </a:endParaRPr>
          </a:p>
          <a:p>
            <a:pPr marL="457200" lvl="0" indent="-317500" algn="l" rtl="0">
              <a:spcBef>
                <a:spcPts val="800"/>
              </a:spcBef>
              <a:spcAft>
                <a:spcPts val="0"/>
              </a:spcAft>
              <a:buClr>
                <a:srgbClr val="FFFFFF"/>
              </a:buClr>
              <a:buSzPts val="1400"/>
              <a:buChar char="•"/>
            </a:pPr>
            <a:r>
              <a:rPr lang="en">
                <a:solidFill>
                  <a:srgbClr val="FFFFFF"/>
                </a:solidFill>
              </a:rPr>
              <a:t>Pruitt later resigned after these allegations of unethical behavior began to surface. [5]</a:t>
            </a:r>
            <a:endParaRPr>
              <a:solidFill>
                <a:srgbClr val="FFFFFF"/>
              </a:solidFill>
            </a:endParaRPr>
          </a:p>
        </p:txBody>
      </p:sp>
      <p:sp>
        <p:nvSpPr>
          <p:cNvPr id="226" name="Google Shape;226;p33"/>
          <p:cNvSpPr txBox="1">
            <a:spLocks noGrp="1"/>
          </p:cNvSpPr>
          <p:nvPr>
            <p:ph type="body" idx="2"/>
          </p:nvPr>
        </p:nvSpPr>
        <p:spPr>
          <a:xfrm>
            <a:off x="4629150" y="1369225"/>
            <a:ext cx="4514700" cy="3774300"/>
          </a:xfrm>
          <a:prstGeom prst="rect">
            <a:avLst/>
          </a:prstGeom>
          <a:solidFill>
            <a:schemeClr val="accent5"/>
          </a:solidFill>
        </p:spPr>
        <p:txBody>
          <a:bodyPr spcFirstLastPara="1" wrap="square" lIns="68575" tIns="34275" rIns="68575" bIns="34275" anchor="t" anchorCtr="0">
            <a:noAutofit/>
          </a:bodyPr>
          <a:lstStyle/>
          <a:p>
            <a:pPr marL="0" lvl="0" indent="0" algn="l" rtl="0">
              <a:spcBef>
                <a:spcPts val="800"/>
              </a:spcBef>
              <a:spcAft>
                <a:spcPts val="0"/>
              </a:spcAft>
              <a:buNone/>
            </a:pPr>
            <a:r>
              <a:rPr lang="en">
                <a:solidFill>
                  <a:srgbClr val="FFFFFF"/>
                </a:solidFill>
              </a:rPr>
              <a:t>Charges[5]:</a:t>
            </a:r>
            <a:endParaRPr>
              <a:solidFill>
                <a:srgbClr val="FFFFFF"/>
              </a:solidFill>
            </a:endParaRPr>
          </a:p>
          <a:p>
            <a:pPr marL="457200" lvl="0" indent="-342900" algn="l" rtl="0">
              <a:spcBef>
                <a:spcPts val="800"/>
              </a:spcBef>
              <a:spcAft>
                <a:spcPts val="0"/>
              </a:spcAft>
              <a:buClr>
                <a:srgbClr val="FFFFFF"/>
              </a:buClr>
              <a:buSzPts val="1800"/>
              <a:buChar char="-"/>
            </a:pPr>
            <a:r>
              <a:rPr lang="en" sz="1800">
                <a:solidFill>
                  <a:srgbClr val="FFFFFF"/>
                </a:solidFill>
              </a:rPr>
              <a:t>Use of First-class travel on taxpayer money</a:t>
            </a:r>
            <a:endParaRPr sz="1800">
              <a:solidFill>
                <a:srgbClr val="FFFFFF"/>
              </a:solidFill>
            </a:endParaRPr>
          </a:p>
          <a:p>
            <a:pPr marL="457200" lvl="0" indent="-342900" algn="l" rtl="0">
              <a:spcBef>
                <a:spcPts val="0"/>
              </a:spcBef>
              <a:spcAft>
                <a:spcPts val="0"/>
              </a:spcAft>
              <a:buClr>
                <a:srgbClr val="FFFFFF"/>
              </a:buClr>
              <a:buSzPts val="1800"/>
              <a:buChar char="-"/>
            </a:pPr>
            <a:r>
              <a:rPr lang="en" sz="1800">
                <a:solidFill>
                  <a:srgbClr val="FFFFFF"/>
                </a:solidFill>
              </a:rPr>
              <a:t>Use of Staff for personal errands</a:t>
            </a:r>
            <a:endParaRPr sz="1800">
              <a:solidFill>
                <a:srgbClr val="FFFFFF"/>
              </a:solidFill>
            </a:endParaRPr>
          </a:p>
          <a:p>
            <a:pPr marL="457200" lvl="0" indent="-342900" algn="l" rtl="0">
              <a:spcBef>
                <a:spcPts val="0"/>
              </a:spcBef>
              <a:spcAft>
                <a:spcPts val="0"/>
              </a:spcAft>
              <a:buClr>
                <a:srgbClr val="FFFFFF"/>
              </a:buClr>
              <a:buSzPts val="1800"/>
              <a:buChar char="-"/>
            </a:pPr>
            <a:r>
              <a:rPr lang="en" sz="1800">
                <a:solidFill>
                  <a:srgbClr val="FFFFFF"/>
                </a:solidFill>
              </a:rPr>
              <a:t>Asked the CEO of Chick-fil-a if he could get his wife a franchise</a:t>
            </a:r>
            <a:endParaRPr sz="1800">
              <a:solidFill>
                <a:srgbClr val="FFFFFF"/>
              </a:solidFill>
            </a:endParaRPr>
          </a:p>
          <a:p>
            <a:pPr marL="457200" lvl="0" indent="-317500" algn="l" rtl="0">
              <a:spcBef>
                <a:spcPts val="0"/>
              </a:spcBef>
              <a:spcAft>
                <a:spcPts val="0"/>
              </a:spcAft>
              <a:buClr>
                <a:srgbClr val="FFFFFF"/>
              </a:buClr>
              <a:buSzPts val="1400"/>
              <a:buChar char="-"/>
            </a:pPr>
            <a:r>
              <a:rPr lang="en" sz="1800">
                <a:solidFill>
                  <a:srgbClr val="FFFFFF"/>
                </a:solidFill>
              </a:rPr>
              <a:t>Use of funds for security, trips to the Rose Bowl and many other personal vacations</a:t>
            </a:r>
            <a:r>
              <a:rPr lang="en" sz="1400">
                <a:solidFill>
                  <a:srgbClr val="FFFFFF"/>
                </a:solidFill>
              </a:rPr>
              <a:t>.</a:t>
            </a:r>
            <a:endParaRPr sz="1400">
              <a:solidFill>
                <a:srgbClr val="FFFFFF"/>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1405</Words>
  <Application>Microsoft Office PowerPoint</Application>
  <PresentationFormat>On-screen Show (16:9)</PresentationFormat>
  <Paragraphs>69</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Raleway</vt:lpstr>
      <vt:lpstr>Calibri</vt:lpstr>
      <vt:lpstr>Lato</vt:lpstr>
      <vt:lpstr>Streamline</vt:lpstr>
      <vt:lpstr>Office Theme</vt:lpstr>
      <vt:lpstr>Ethics In Government</vt:lpstr>
      <vt:lpstr>What is Ethics in Government?</vt:lpstr>
      <vt:lpstr>Ethics in Government Act of 1978</vt:lpstr>
      <vt:lpstr>Why Is Ethics Important in Government?</vt:lpstr>
      <vt:lpstr>PowerPoint Presentation</vt:lpstr>
      <vt:lpstr>Constitutional Precedent </vt:lpstr>
      <vt:lpstr>Laws and Court Rulings</vt:lpstr>
      <vt:lpstr>Drain The Swamp!</vt:lpstr>
      <vt:lpstr>Scott Pruitt, Former Head of the EPA</vt:lpstr>
      <vt:lpstr>Stakeholders</vt:lpstr>
      <vt:lpstr>    Pros and Cons of Ethics in Government </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Government</dc:title>
  <cp:lastModifiedBy>Brooks Pingston</cp:lastModifiedBy>
  <cp:revision>2</cp:revision>
  <dcterms:modified xsi:type="dcterms:W3CDTF">2019-08-19T12:54:02Z</dcterms:modified>
</cp:coreProperties>
</file>