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265" r:id="rId2"/>
    <p:sldId id="476" r:id="rId3"/>
    <p:sldId id="479" r:id="rId4"/>
    <p:sldId id="480" r:id="rId5"/>
    <p:sldId id="475" r:id="rId6"/>
    <p:sldId id="441" r:id="rId7"/>
    <p:sldId id="458" r:id="rId8"/>
    <p:sldId id="460" r:id="rId9"/>
    <p:sldId id="461" r:id="rId10"/>
    <p:sldId id="415" r:id="rId11"/>
    <p:sldId id="462" r:id="rId12"/>
    <p:sldId id="466" r:id="rId13"/>
    <p:sldId id="452" r:id="rId14"/>
    <p:sldId id="277" r:id="rId15"/>
    <p:sldId id="420" r:id="rId16"/>
    <p:sldId id="481" r:id="rId17"/>
    <p:sldId id="498" r:id="rId18"/>
    <p:sldId id="454" r:id="rId19"/>
    <p:sldId id="348" r:id="rId20"/>
    <p:sldId id="349" r:id="rId21"/>
    <p:sldId id="456" r:id="rId22"/>
    <p:sldId id="467" r:id="rId23"/>
    <p:sldId id="496" r:id="rId24"/>
    <p:sldId id="497" r:id="rId25"/>
    <p:sldId id="484" r:id="rId26"/>
    <p:sldId id="473" r:id="rId27"/>
    <p:sldId id="471" r:id="rId28"/>
    <p:sldId id="494" r:id="rId29"/>
    <p:sldId id="495" r:id="rId30"/>
    <p:sldId id="477" r:id="rId31"/>
    <p:sldId id="493" r:id="rId32"/>
    <p:sldId id="492" r:id="rId33"/>
    <p:sldId id="499" r:id="rId34"/>
    <p:sldId id="463" r:id="rId35"/>
    <p:sldId id="464" r:id="rId36"/>
    <p:sldId id="465" r:id="rId37"/>
    <p:sldId id="442" r:id="rId38"/>
    <p:sldId id="443" r:id="rId39"/>
    <p:sldId id="444" r:id="rId40"/>
    <p:sldId id="377" r:id="rId41"/>
    <p:sldId id="409" r:id="rId42"/>
    <p:sldId id="25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Van Epps" initials="AVE" lastIdx="3" clrIdx="0">
    <p:extLst>
      <p:ext uri="{19B8F6BF-5375-455C-9EA6-DF929625EA0E}">
        <p15:presenceInfo xmlns:p15="http://schemas.microsoft.com/office/powerpoint/2012/main" userId="S-1-5-21-270240525-1673100702-506702554-1413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858"/>
    <a:srgbClr val="1DCBE3"/>
    <a:srgbClr val="FFFFFF"/>
    <a:srgbClr val="E8CE5E"/>
    <a:srgbClr val="952E42"/>
    <a:srgbClr val="FFCA29"/>
    <a:srgbClr val="F9E2C3"/>
    <a:srgbClr val="F4969F"/>
    <a:srgbClr val="CC99FF"/>
    <a:srgbClr val="E2D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35"/>
  </p:normalViewPr>
  <p:slideViewPr>
    <p:cSldViewPr snapToGrid="0" snapToObjects="1">
      <p:cViewPr varScale="1">
        <p:scale>
          <a:sx n="113" d="100"/>
          <a:sy n="113" d="100"/>
        </p:scale>
        <p:origin x="84" y="114"/>
      </p:cViewPr>
      <p:guideLst>
        <p:guide orient="horz" pos="2160"/>
        <p:guide pos="2856"/>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B353B-17DE-F24E-9686-9B8AC9ABF674}"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E00F6-FCEB-3240-BF91-2FE8D291BB05}" type="datetimeFigureOut">
              <a:rPr lang="en-US" smtClean="0"/>
              <a:t>4/21/2020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342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037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064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415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205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312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382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748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760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5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68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7861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179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506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7391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8950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06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2694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2942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8182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2749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43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3635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1200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0595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9379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7795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3131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1226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180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667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540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291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7442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627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03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4/21/2020</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4/21/2020</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4/21/2020</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F182-A738-D344-AD4C-0014E2FCF0E4}" type="datetimeFigureOut">
              <a:rPr lang="en-US" smtClean="0"/>
              <a:t>4/21/2020</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a:xfrm>
            <a:off x="76912" y="6567986"/>
            <a:ext cx="551738" cy="281208"/>
          </a:xfr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0F182-A738-D344-AD4C-0014E2FCF0E4}" type="datetimeFigureOut">
              <a:rPr lang="en-US" smtClean="0"/>
              <a:t>4/21/2020</a:t>
            </a:fld>
            <a:endParaRPr lang="en-US"/>
          </a:p>
        </p:txBody>
      </p:sp>
      <p:sp>
        <p:nvSpPr>
          <p:cNvPr id="5" name="Footer Placeholder 4"/>
          <p:cNvSpPr>
            <a:spLocks noGrp="1"/>
          </p:cNvSpPr>
          <p:nvPr>
            <p:ph type="ftr" sz="quarter" idx="11"/>
          </p:nvPr>
        </p:nvSpPr>
        <p:spPr>
          <a:xfrm>
            <a:off x="628649" y="6513922"/>
            <a:ext cx="4909025" cy="20755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F182-A738-D344-AD4C-0014E2FCF0E4}" type="datetimeFigureOut">
              <a:rPr lang="en-US" smtClean="0"/>
              <a:t>4/21/2020</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F182-A738-D344-AD4C-0014E2FCF0E4}" type="datetimeFigureOut">
              <a:rPr lang="en-US" smtClean="0"/>
              <a:t>4/21/2020</a:t>
            </a:fld>
            <a:endParaRPr lang="en-US"/>
          </a:p>
        </p:txBody>
      </p:sp>
      <p:sp>
        <p:nvSpPr>
          <p:cNvPr id="8" name="Footer Placeholder 7"/>
          <p:cNvSpPr>
            <a:spLocks noGrp="1"/>
          </p:cNvSpPr>
          <p:nvPr>
            <p:ph type="ftr" sz="quarter" idx="11"/>
          </p:nvPr>
        </p:nvSpPr>
        <p:spPr>
          <a:xfrm>
            <a:off x="628649" y="6513922"/>
            <a:ext cx="4909025" cy="20755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0B5CDF8-54D5-6043-A52E-76818AC5EAB8}" type="slidenum">
              <a:rPr lang="en-US" smtClean="0"/>
              <a:t>‹#›</a:t>
            </a:fld>
            <a:endParaRPr lang="en-US"/>
          </a:p>
        </p:txBody>
      </p:sp>
      <p:sp>
        <p:nvSpPr>
          <p:cNvPr id="6" name="Title 1"/>
          <p:cNvSpPr txBox="1">
            <a:spLocks/>
          </p:cNvSpPr>
          <p:nvPr userDrawn="1"/>
        </p:nvSpPr>
        <p:spPr>
          <a:xfrm>
            <a:off x="406581" y="365126"/>
            <a:ext cx="7096625" cy="14294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dirty="0"/>
          </a:p>
        </p:txBody>
      </p:sp>
      <p:sp>
        <p:nvSpPr>
          <p:cNvPr id="8" name="Chart Placeholder 7"/>
          <p:cNvSpPr>
            <a:spLocks noGrp="1"/>
          </p:cNvSpPr>
          <p:nvPr>
            <p:ph type="chart" sz="quarter" idx="13"/>
          </p:nvPr>
        </p:nvSpPr>
        <p:spPr>
          <a:xfrm>
            <a:off x="406581" y="1939895"/>
            <a:ext cx="8472500" cy="4050707"/>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F182-A738-D344-AD4C-0014E2FCF0E4}" type="datetimeFigureOut">
              <a:rPr lang="en-US" smtClean="0"/>
              <a:t>4/21/2020</a:t>
            </a:fld>
            <a:endParaRPr lang="en-US"/>
          </a:p>
        </p:txBody>
      </p:sp>
      <p:sp>
        <p:nvSpPr>
          <p:cNvPr id="3" name="Footer Placeholder 2"/>
          <p:cNvSpPr>
            <a:spLocks noGrp="1"/>
          </p:cNvSpPr>
          <p:nvPr>
            <p:ph type="ftr" sz="quarter" idx="11"/>
          </p:nvPr>
        </p:nvSpPr>
        <p:spPr>
          <a:xfrm>
            <a:off x="628649" y="6513922"/>
            <a:ext cx="4909025" cy="20755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4/21/2020</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0F182-A738-D344-AD4C-0014E2FCF0E4}" type="datetimeFigureOut">
              <a:rPr lang="en-US" smtClean="0"/>
              <a:t>4/21/2020</a:t>
            </a:fld>
            <a:endParaRPr lang="en-US"/>
          </a:p>
        </p:txBody>
      </p:sp>
      <p:sp>
        <p:nvSpPr>
          <p:cNvPr id="6" name="Footer Placeholder 5"/>
          <p:cNvSpPr>
            <a:spLocks noGrp="1"/>
          </p:cNvSpPr>
          <p:nvPr>
            <p:ph type="ftr" sz="quarter" idx="11"/>
          </p:nvPr>
        </p:nvSpPr>
        <p:spPr>
          <a:xfrm>
            <a:off x="628649" y="6513922"/>
            <a:ext cx="4909025" cy="20755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567986"/>
            <a:ext cx="9144000" cy="290014"/>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67986"/>
            <a:ext cx="1914368" cy="272922"/>
          </a:xfrm>
          <a:prstGeom prst="rect">
            <a:avLst/>
          </a:prstGeom>
        </p:spPr>
        <p:txBody>
          <a:bodyPr vert="horz" lIns="91440" tIns="45720" rIns="91440" bIns="45720" rtlCol="0" anchor="ctr"/>
          <a:lstStyle>
            <a:lvl1pPr algn="l">
              <a:defRPr sz="950" b="0" i="0">
                <a:solidFill>
                  <a:schemeClr val="bg1"/>
                </a:solidFill>
                <a:latin typeface="Helvetica Neue" charset="0"/>
                <a:ea typeface="Helvetica Neue" charset="0"/>
                <a:cs typeface="Helvetica Neue" charset="0"/>
              </a:defRPr>
            </a:lvl1pPr>
          </a:lstStyle>
          <a:p>
            <a:fld id="{05F0F182-A738-D344-AD4C-0014E2FCF0E4}" type="datetimeFigureOut">
              <a:rPr lang="en-US" smtClean="0"/>
              <a:pPr/>
              <a:t>4/21/2020</a:t>
            </a:fld>
            <a:endParaRPr lang="en-US" dirty="0"/>
          </a:p>
        </p:txBody>
      </p:sp>
      <p:sp>
        <p:nvSpPr>
          <p:cNvPr id="6" name="Slide Number Placeholder 5"/>
          <p:cNvSpPr>
            <a:spLocks noGrp="1"/>
          </p:cNvSpPr>
          <p:nvPr>
            <p:ph type="sldNum" sz="quarter" idx="4"/>
          </p:nvPr>
        </p:nvSpPr>
        <p:spPr>
          <a:xfrm>
            <a:off x="0" y="6567986"/>
            <a:ext cx="628650" cy="281208"/>
          </a:xfrm>
          <a:prstGeom prst="rect">
            <a:avLst/>
          </a:prstGeom>
        </p:spPr>
        <p:txBody>
          <a:bodyPr vert="horz" lIns="91440" tIns="45720" rIns="91440" bIns="45720" rtlCol="0" anchor="ctr"/>
          <a:lstStyle>
            <a:lvl1pPr algn="r">
              <a:defRPr sz="1300" b="0" i="0">
                <a:solidFill>
                  <a:schemeClr val="bg1"/>
                </a:solidFill>
                <a:latin typeface="Helvetica" charset="0"/>
                <a:ea typeface="Helvetica" charset="0"/>
                <a:cs typeface="Helvetica" charset="0"/>
              </a:defRPr>
            </a:lvl1pPr>
          </a:lstStyle>
          <a:p>
            <a:fld id="{D0B5CDF8-54D5-6043-A52E-76818AC5EAB8}" type="slidenum">
              <a:rPr lang="en-US" smtClean="0"/>
              <a:pPr/>
              <a:t>‹#›</a:t>
            </a:fld>
            <a:endParaRPr lang="en-US" dirty="0"/>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637081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undergrad.ucf.edu/as/services/transfer-cred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urse-eval.sciences.ucf.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hemplacement@ucf.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ndergrad.ucf.edu/ids/program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talog.ucf.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s@ucf.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undergrad.ucf.edu/id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csel.ucf.edu/" TargetMode="Externa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8" Type="http://schemas.openxmlformats.org/officeDocument/2006/relationships/hyperlink" Target="https://mynid.ucf.edu/pages/NidCheck.aspx" TargetMode="External"/><Relationship Id="rId3" Type="http://schemas.openxmlformats.org/officeDocument/2006/relationships/hyperlink" Target="https://sarc.sdes.ucf.edu/" TargetMode="External"/><Relationship Id="rId7" Type="http://schemas.openxmlformats.org/officeDocument/2006/relationships/hyperlink" Target="https://ucf.bncollege.com/shop/ucf/page/find-textbook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ucf.edu/financial-aid/" TargetMode="External"/><Relationship Id="rId5" Type="http://schemas.openxmlformats.org/officeDocument/2006/relationships/hyperlink" Target="https://cares.sdes.ucf.edu/" TargetMode="External"/><Relationship Id="rId4" Type="http://schemas.openxmlformats.org/officeDocument/2006/relationships/hyperlink" Target="https://guides.ucf.edu/writingcente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catalog.ucf.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knightsmail.ucf.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1291" cy="6858000"/>
          </a:xfrm>
          <a:prstGeom prst="rect">
            <a:avLst/>
          </a:prstGeom>
        </p:spPr>
      </p:pic>
      <p:sp>
        <p:nvSpPr>
          <p:cNvPr id="2" name="Title 1"/>
          <p:cNvSpPr>
            <a:spLocks noGrp="1"/>
          </p:cNvSpPr>
          <p:nvPr>
            <p:ph type="ctrTitle"/>
          </p:nvPr>
        </p:nvSpPr>
        <p:spPr>
          <a:xfrm>
            <a:off x="136688" y="4877777"/>
            <a:ext cx="8142678" cy="1207951"/>
          </a:xfrm>
        </p:spPr>
        <p:txBody>
          <a:bodyPr>
            <a:noAutofit/>
          </a:bodyPr>
          <a:lstStyle/>
          <a:p>
            <a:pPr algn="l">
              <a:lnSpc>
                <a:spcPts val="3600"/>
              </a:lnSpc>
            </a:pPr>
            <a:r>
              <a:rPr lang="en-US" sz="3600" b="1" dirty="0">
                <a:solidFill>
                  <a:schemeClr val="bg1"/>
                </a:solidFill>
                <a:latin typeface="Helvetica" charset="0"/>
                <a:ea typeface="Helvetica" charset="0"/>
                <a:cs typeface="Helvetica" charset="0"/>
              </a:rPr>
              <a:t>College of Undergraduate Studies</a:t>
            </a:r>
            <a:br>
              <a:rPr lang="en-US" sz="3600" b="1" dirty="0">
                <a:solidFill>
                  <a:schemeClr val="bg1"/>
                </a:solidFill>
                <a:latin typeface="Helvetica" charset="0"/>
                <a:ea typeface="Helvetica" charset="0"/>
                <a:cs typeface="Helvetica" charset="0"/>
              </a:rPr>
            </a:br>
            <a:r>
              <a:rPr lang="en-US" sz="1800" b="1" dirty="0">
                <a:solidFill>
                  <a:schemeClr val="bg1"/>
                </a:solidFill>
                <a:latin typeface="Helvetica" charset="0"/>
                <a:ea typeface="Helvetica" charset="0"/>
                <a:cs typeface="Helvetica" charset="0"/>
              </a:rPr>
              <a:t>2020-2021 UCF Orientation Program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Tree>
    <p:extLst>
      <p:ext uri="{BB962C8B-B14F-4D97-AF65-F5344CB8AC3E}">
        <p14:creationId xmlns:p14="http://schemas.microsoft.com/office/powerpoint/2010/main" val="184414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6" name="Title 1"/>
          <p:cNvSpPr txBox="1">
            <a:spLocks/>
          </p:cNvSpPr>
          <p:nvPr/>
        </p:nvSpPr>
        <p:spPr>
          <a:xfrm>
            <a:off x="0" y="71363"/>
            <a:ext cx="9144000" cy="452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2800" b="1" dirty="0">
                <a:latin typeface="Helvetica" charset="0"/>
                <a:ea typeface="Helvetica" charset="0"/>
                <a:cs typeface="Helvetica" charset="0"/>
              </a:rPr>
              <a:t>University Graduation Requirements and GEP</a:t>
            </a:r>
          </a:p>
        </p:txBody>
      </p:sp>
      <p:sp>
        <p:nvSpPr>
          <p:cNvPr id="3" name="TextBox 2"/>
          <p:cNvSpPr txBox="1"/>
          <p:nvPr/>
        </p:nvSpPr>
        <p:spPr>
          <a:xfrm>
            <a:off x="20782" y="524407"/>
            <a:ext cx="9144001" cy="6109365"/>
          </a:xfrm>
          <a:prstGeom prst="rect">
            <a:avLst/>
          </a:prstGeom>
          <a:noFill/>
        </p:spPr>
        <p:txBody>
          <a:bodyPr wrap="square" rtlCol="0">
            <a:spAutoFit/>
          </a:bodyPr>
          <a:lstStyle/>
          <a:p>
            <a:r>
              <a:rPr lang="en-US" sz="1250" b="1" u="sng" dirty="0">
                <a:latin typeface="Helvetica" panose="020B0604020202020204" pitchFamily="34" charset="0"/>
                <a:cs typeface="Helvetica" panose="020B0604020202020204" pitchFamily="34" charset="0"/>
              </a:rPr>
              <a:t>University Graduation Requirements</a:t>
            </a:r>
            <a:endParaRPr lang="en-US" sz="1250" dirty="0">
              <a:latin typeface="Helvetica" panose="020B0604020202020204" pitchFamily="34" charset="0"/>
              <a:cs typeface="Helvetica" panose="020B0604020202020204" pitchFamily="34" charset="0"/>
            </a:endParaRPr>
          </a:p>
          <a:p>
            <a:r>
              <a:rPr lang="en-US" sz="1250" dirty="0">
                <a:highlight>
                  <a:srgbClr val="FFFF00"/>
                </a:highlight>
                <a:latin typeface="Helvetica" panose="020B0604020202020204" pitchFamily="34" charset="0"/>
                <a:cs typeface="Helvetica" panose="020B0604020202020204" pitchFamily="34" charset="0"/>
              </a:rPr>
              <a:t>All students regardless of major must satisfy these minimum university graduation requirements.</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State Core/General Education/Civic Literacy/Gordon Rule</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High school foreign language admission requirement</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120 credit hours</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48 upper-level credits</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2.00 UCF GPA</a:t>
            </a:r>
          </a:p>
          <a:p>
            <a:pPr marL="171450" indent="-171450">
              <a:buFont typeface="Arial" panose="020B0604020202020204" pitchFamily="34" charset="0"/>
              <a:buChar char="•"/>
            </a:pPr>
            <a:r>
              <a:rPr lang="en-US" sz="1250" dirty="0">
                <a:latin typeface="Helvetica" panose="020B0604020202020204" pitchFamily="34" charset="0"/>
                <a:cs typeface="Helvetica" panose="020B0604020202020204" pitchFamily="34" charset="0"/>
              </a:rPr>
              <a:t>30 credits earned in residence (taken) at UCF</a:t>
            </a:r>
          </a:p>
          <a:p>
            <a:endParaRPr lang="en-US" sz="1250" dirty="0">
              <a:latin typeface="Helvetica" panose="020B0604020202020204" pitchFamily="34" charset="0"/>
              <a:cs typeface="Helvetica" panose="020B0604020202020204" pitchFamily="34" charset="0"/>
            </a:endParaRPr>
          </a:p>
          <a:p>
            <a:r>
              <a:rPr lang="en-US" sz="1250" b="1" u="sng" dirty="0">
                <a:latin typeface="Helvetica" panose="020B0604020202020204" pitchFamily="34" charset="0"/>
                <a:cs typeface="Helvetica" panose="020B0604020202020204" pitchFamily="34" charset="0"/>
              </a:rPr>
              <a:t>High School Foreign Language</a:t>
            </a:r>
            <a:endParaRPr lang="en-US" sz="1250" dirty="0">
              <a:latin typeface="Helvetica" panose="020B0604020202020204" pitchFamily="34" charset="0"/>
              <a:cs typeface="Helvetica" panose="020B0604020202020204" pitchFamily="34" charset="0"/>
            </a:endParaRPr>
          </a:p>
          <a:p>
            <a:r>
              <a:rPr lang="en-US" sz="1250" dirty="0">
                <a:latin typeface="Helvetica" panose="020B0604020202020204" pitchFamily="34" charset="0"/>
                <a:cs typeface="Helvetica" panose="020B0604020202020204" pitchFamily="34" charset="0"/>
              </a:rPr>
              <a:t>Students are required to have two years of high school foreign language or proficiency through the second semester of college-level language. </a:t>
            </a:r>
            <a:r>
              <a:rPr lang="en-US" sz="1250" b="1" dirty="0">
                <a:latin typeface="Helvetica" panose="020B0604020202020204" pitchFamily="34" charset="0"/>
                <a:cs typeface="Helvetica" panose="020B0604020202020204" pitchFamily="34" charset="0"/>
              </a:rPr>
              <a:t>This requirement applies to all undergraduates and is separate from the UCF Foreign Language proficiency requirement for Bachelor of Arts degrees.</a:t>
            </a:r>
            <a:r>
              <a:rPr lang="en-US" sz="1250" dirty="0">
                <a:latin typeface="Helvetica" panose="020B0604020202020204" pitchFamily="34" charset="0"/>
                <a:cs typeface="Helvetica" panose="020B0604020202020204" pitchFamily="34" charset="0"/>
              </a:rPr>
              <a:t> </a:t>
            </a:r>
          </a:p>
          <a:p>
            <a:endParaRPr lang="en-US" sz="1250" dirty="0">
              <a:latin typeface="Helvetica" panose="020B0604020202020204" pitchFamily="34" charset="0"/>
              <a:cs typeface="Helvetica" panose="020B0604020202020204" pitchFamily="34" charset="0"/>
            </a:endParaRPr>
          </a:p>
          <a:p>
            <a:r>
              <a:rPr lang="en-US" sz="1250" b="1" u="sng" dirty="0">
                <a:latin typeface="Helvetica" panose="020B0604020202020204" pitchFamily="34" charset="0"/>
                <a:cs typeface="Helvetica" panose="020B0604020202020204" pitchFamily="34" charset="0"/>
              </a:rPr>
              <a:t>College-level foreign language</a:t>
            </a:r>
            <a:endParaRPr lang="en-US" sz="1250" dirty="0">
              <a:latin typeface="Helvetica" panose="020B0604020202020204" pitchFamily="34" charset="0"/>
              <a:cs typeface="Helvetica" panose="020B0604020202020204" pitchFamily="34" charset="0"/>
            </a:endParaRPr>
          </a:p>
          <a:p>
            <a:r>
              <a:rPr lang="en-US" sz="1250" dirty="0">
                <a:latin typeface="Helvetica" panose="020B0604020202020204" pitchFamily="34" charset="0"/>
                <a:cs typeface="Helvetica" panose="020B0604020202020204" pitchFamily="34" charset="0"/>
              </a:rPr>
              <a:t>All Bachelor of Arts degrees require proficiency through the second semester of college-level foreign language. This can be satisfied with various test credit, Dual Enrollment, transfer credit, UCF coursework, or a proficiency exam. </a:t>
            </a:r>
            <a:r>
              <a:rPr lang="en-US" sz="1250" dirty="0">
                <a:solidFill>
                  <a:srgbClr val="FF0000"/>
                </a:solidFill>
                <a:latin typeface="Helvetica" panose="020B0604020202020204" pitchFamily="34" charset="0"/>
                <a:cs typeface="Helvetica" panose="020B0604020202020204" pitchFamily="34" charset="0"/>
              </a:rPr>
              <a:t>This is not the same as the high school foreign language admission requirement.</a:t>
            </a:r>
            <a:r>
              <a:rPr lang="en-US" sz="1250" dirty="0">
                <a:latin typeface="Helvetica" panose="020B0604020202020204" pitchFamily="34" charset="0"/>
                <a:cs typeface="Helvetica" panose="020B0604020202020204" pitchFamily="34" charset="0"/>
              </a:rPr>
              <a:t> Some Bachelor of Science degrees may have language as a program requirement. </a:t>
            </a:r>
          </a:p>
          <a:p>
            <a:endParaRPr lang="en-US" sz="1250" dirty="0">
              <a:latin typeface="Helvetica" panose="020B0604020202020204" pitchFamily="34" charset="0"/>
              <a:cs typeface="Helvetica" panose="020B0604020202020204" pitchFamily="34" charset="0"/>
            </a:endParaRPr>
          </a:p>
          <a:p>
            <a:r>
              <a:rPr lang="en-US" sz="1250" b="1" u="sng" dirty="0">
                <a:latin typeface="Helvetica" panose="020B0604020202020204" pitchFamily="34" charset="0"/>
                <a:cs typeface="Helvetica" panose="020B0604020202020204" pitchFamily="34" charset="0"/>
              </a:rPr>
              <a:t>General Education Program (GEP)/State Core/Civic Literacy/Gordon Rule Writing/Gordon Rule Math</a:t>
            </a:r>
            <a:endParaRPr lang="en-US" sz="1250" dirty="0">
              <a:latin typeface="Helvetica" panose="020B0604020202020204" pitchFamily="34" charset="0"/>
              <a:cs typeface="Helvetica" panose="020B0604020202020204" pitchFamily="34" charset="0"/>
            </a:endParaRPr>
          </a:p>
          <a:p>
            <a:r>
              <a:rPr lang="en-US" sz="1250" dirty="0">
                <a:latin typeface="Helvetica" panose="020B0604020202020204" pitchFamily="34" charset="0"/>
                <a:cs typeface="Helvetica" panose="020B0604020202020204" pitchFamily="34" charset="0"/>
              </a:rPr>
              <a:t>Students transferring to UCF without an Associate of Arts (AA) degree from a Florida public institution are subject to satisfying UCF’s General Education Program (GEP). The GEP is 36 + credits of specific coursework.</a:t>
            </a:r>
          </a:p>
          <a:p>
            <a:endParaRPr lang="en-US" sz="1250" dirty="0">
              <a:latin typeface="Helvetica" panose="020B0604020202020204" pitchFamily="34" charset="0"/>
              <a:cs typeface="Helvetica" panose="020B0604020202020204" pitchFamily="34" charset="0"/>
            </a:endParaRPr>
          </a:p>
          <a:p>
            <a:r>
              <a:rPr lang="en-US" sz="1250" dirty="0">
                <a:latin typeface="Helvetica" panose="020B0604020202020204" pitchFamily="34" charset="0"/>
                <a:cs typeface="Helvetica" panose="020B0604020202020204" pitchFamily="34" charset="0"/>
              </a:rPr>
              <a:t>If you are transferring from an out-of-state or private institution, in some cases, you may be advised to have courses evaluated for equivalency through Academic Services or the College of Sciences for math courses. These offices will require a copy of your course description and/or syllabi. </a:t>
            </a:r>
          </a:p>
          <a:p>
            <a:endParaRPr lang="en-US" sz="1250" dirty="0">
              <a:latin typeface="Helvetica" panose="020B0604020202020204" pitchFamily="34" charset="0"/>
              <a:cs typeface="Helvetica" panose="020B0604020202020204" pitchFamily="34" charset="0"/>
            </a:endParaRPr>
          </a:p>
          <a:p>
            <a:r>
              <a:rPr lang="en-US" sz="1250" i="1" dirty="0">
                <a:latin typeface="Helvetica" panose="020B0604020202020204" pitchFamily="34" charset="0"/>
                <a:cs typeface="Helvetica" panose="020B0604020202020204" pitchFamily="34" charset="0"/>
              </a:rPr>
              <a:t>Academic Services</a:t>
            </a:r>
            <a:r>
              <a:rPr lang="en-US" sz="1250" dirty="0">
                <a:latin typeface="Helvetica" panose="020B0604020202020204" pitchFamily="34" charset="0"/>
                <a:cs typeface="Helvetica" panose="020B0604020202020204" pitchFamily="34" charset="0"/>
              </a:rPr>
              <a:t>: </a:t>
            </a:r>
            <a:r>
              <a:rPr lang="en-US" sz="1250" u="sng" dirty="0">
                <a:latin typeface="Helvetica" panose="020B0604020202020204" pitchFamily="34" charset="0"/>
                <a:cs typeface="Helvetica" panose="020B0604020202020204" pitchFamily="34" charset="0"/>
                <a:hlinkClick r:id="rId3"/>
              </a:rPr>
              <a:t>https://undergrad.ucf.edu/as/services/transfer-credit/.</a:t>
            </a:r>
            <a:endParaRPr lang="en-US" sz="1250" dirty="0">
              <a:latin typeface="Helvetica" panose="020B0604020202020204" pitchFamily="34" charset="0"/>
              <a:cs typeface="Helvetica" panose="020B0604020202020204" pitchFamily="34" charset="0"/>
            </a:endParaRPr>
          </a:p>
          <a:p>
            <a:r>
              <a:rPr lang="en-US" sz="1250" i="1" dirty="0">
                <a:latin typeface="Helvetica" panose="020B0604020202020204" pitchFamily="34" charset="0"/>
                <a:cs typeface="Helvetica" panose="020B0604020202020204" pitchFamily="34" charset="0"/>
              </a:rPr>
              <a:t>College of Sciences</a:t>
            </a:r>
            <a:r>
              <a:rPr lang="en-US" sz="1250" dirty="0">
                <a:latin typeface="Helvetica" panose="020B0604020202020204" pitchFamily="34" charset="0"/>
                <a:cs typeface="Helvetica" panose="020B0604020202020204" pitchFamily="34" charset="0"/>
              </a:rPr>
              <a:t>: </a:t>
            </a:r>
            <a:r>
              <a:rPr lang="en-US" sz="1250" u="sng" dirty="0">
                <a:latin typeface="Helvetica" panose="020B0604020202020204" pitchFamily="34" charset="0"/>
                <a:cs typeface="Helvetica" panose="020B0604020202020204" pitchFamily="34" charset="0"/>
                <a:hlinkClick r:id="rId4"/>
              </a:rPr>
              <a:t>https://course-eval.sciences.ucf.edu/.</a:t>
            </a:r>
            <a:endParaRPr lang="en-US" sz="1250" dirty="0">
              <a:latin typeface="Helvetica" panose="020B0604020202020204" pitchFamily="34" charset="0"/>
              <a:cs typeface="Helvetica" panose="020B0604020202020204" pitchFamily="34" charset="0"/>
            </a:endParaRPr>
          </a:p>
          <a:p>
            <a:pPr lvl="1"/>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6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6" name="Title 1"/>
          <p:cNvSpPr txBox="1">
            <a:spLocks/>
          </p:cNvSpPr>
          <p:nvPr/>
        </p:nvSpPr>
        <p:spPr>
          <a:xfrm>
            <a:off x="-20782" y="112333"/>
            <a:ext cx="9144000" cy="683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000" b="1" dirty="0">
                <a:latin typeface="Helvetica" charset="0"/>
                <a:ea typeface="Helvetica" charset="0"/>
                <a:cs typeface="Helvetica" charset="0"/>
              </a:rPr>
              <a:t>Course descriptions, prerequisites, &amp; overrides</a:t>
            </a:r>
          </a:p>
        </p:txBody>
      </p:sp>
      <p:sp>
        <p:nvSpPr>
          <p:cNvPr id="3" name="TextBox 2"/>
          <p:cNvSpPr txBox="1"/>
          <p:nvPr/>
        </p:nvSpPr>
        <p:spPr>
          <a:xfrm>
            <a:off x="-20783" y="798374"/>
            <a:ext cx="9144001" cy="5909310"/>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Courses and prerequisites</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Due to the unique nature of our programs, most students will </a:t>
            </a:r>
            <a:r>
              <a:rPr lang="en-US" sz="1400" b="1" i="1" dirty="0">
                <a:latin typeface="Helvetica" panose="020B0604020202020204" pitchFamily="34" charset="0"/>
                <a:cs typeface="Helvetica" panose="020B0604020202020204" pitchFamily="34" charset="0"/>
              </a:rPr>
              <a:t>not </a:t>
            </a:r>
            <a:r>
              <a:rPr lang="en-US" sz="1400" dirty="0">
                <a:latin typeface="Helvetica" panose="020B0604020202020204" pitchFamily="34" charset="0"/>
                <a:cs typeface="Helvetica" panose="020B0604020202020204" pitchFamily="34" charset="0"/>
              </a:rPr>
              <a:t>have a prescriptive list of courses that they need to take to complete their program of study. Environmental Studies is an exception. Students are responsible for meeting prerequisites and corequisites of all courses they wish to enroll in. Some courses are major and/or minor specific. We highly encourage that students meet with an advisor once a semester for advising and schedule planning.</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PR = Prerequisite</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A prerequisite means a course or other requirement that a student must have taken prior to enrolling in a specific course or program. For example, Biology I is required to enroll in Biology II.</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CR = Corequisite</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A corequisite means a course or other requirement that a student must take at the same time as another course or requirement.</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CI = Consent of Instructor</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Requires permission of the instructor to enroll.</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Finding course descriptions and prerequisites </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Students can find prerequisites and course descriptions utilizing the following. We encourage our students to use the catalog and their </a:t>
            </a:r>
            <a:r>
              <a:rPr lang="en-US" sz="1400" dirty="0" err="1">
                <a:latin typeface="Helvetica" panose="020B0604020202020204" pitchFamily="34" charset="0"/>
                <a:cs typeface="Helvetica" panose="020B0604020202020204" pitchFamily="34" charset="0"/>
              </a:rPr>
              <a:t>myUCF</a:t>
            </a:r>
            <a:r>
              <a:rPr lang="en-US" sz="1400" dirty="0">
                <a:latin typeface="Helvetica" panose="020B0604020202020204" pitchFamily="34" charset="0"/>
                <a:cs typeface="Helvetica" panose="020B0604020202020204" pitchFamily="34" charset="0"/>
              </a:rPr>
              <a:t> portal when reviewing course descriptions and class offerings. </a:t>
            </a:r>
            <a:r>
              <a:rPr lang="en-US" sz="1400" dirty="0" err="1">
                <a:latin typeface="Helvetica" panose="020B0604020202020204" pitchFamily="34" charset="0"/>
                <a:cs typeface="Helvetica" panose="020B0604020202020204" pitchFamily="34" charset="0"/>
              </a:rPr>
              <a:t>myScheduleBuilder</a:t>
            </a:r>
            <a:r>
              <a:rPr lang="en-US" sz="1400" dirty="0">
                <a:latin typeface="Helvetica" panose="020B0604020202020204" pitchFamily="34" charset="0"/>
                <a:cs typeface="Helvetica" panose="020B0604020202020204" pitchFamily="34" charset="0"/>
              </a:rPr>
              <a:t> may not contain a full list of courses and it currently does not verify prerequisites.</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1. Undergraduate Catalog (</a:t>
            </a:r>
            <a:r>
              <a:rPr lang="en-US" sz="1400" u="sng" dirty="0">
                <a:latin typeface="Helvetica" panose="020B0604020202020204" pitchFamily="34" charset="0"/>
                <a:cs typeface="Helvetica" panose="020B0604020202020204" pitchFamily="34" charset="0"/>
              </a:rPr>
              <a:t>www.catalog.ucf.edu)</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2. </a:t>
            </a:r>
            <a:r>
              <a:rPr lang="en-US" sz="1400" dirty="0" err="1">
                <a:latin typeface="Helvetica" panose="020B0604020202020204" pitchFamily="34" charset="0"/>
                <a:cs typeface="Helvetica" panose="020B0604020202020204" pitchFamily="34" charset="0"/>
              </a:rPr>
              <a:t>myUCF</a:t>
            </a:r>
            <a:r>
              <a:rPr lang="en-US" sz="1400" dirty="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sym typeface="Wingdings" panose="05000000000000000000" pitchFamily="2" charset="2"/>
              </a:rPr>
              <a:t> </a:t>
            </a:r>
            <a:r>
              <a:rPr lang="en-US" sz="1400" dirty="0">
                <a:latin typeface="Helvetica" panose="020B0604020202020204" pitchFamily="34" charset="0"/>
                <a:cs typeface="Helvetica" panose="020B0604020202020204" pitchFamily="34" charset="0"/>
              </a:rPr>
              <a:t> Browse Course Catalog</a:t>
            </a:r>
          </a:p>
          <a:p>
            <a:r>
              <a:rPr lang="en-US" sz="1400" dirty="0">
                <a:latin typeface="Helvetica" panose="020B0604020202020204" pitchFamily="34" charset="0"/>
                <a:cs typeface="Helvetica" panose="020B0604020202020204" pitchFamily="34" charset="0"/>
              </a:rPr>
              <a:t>3. </a:t>
            </a:r>
            <a:r>
              <a:rPr lang="en-US" sz="1400" dirty="0" err="1">
                <a:latin typeface="Helvetica" panose="020B0604020202020204" pitchFamily="34" charset="0"/>
                <a:cs typeface="Helvetica" panose="020B0604020202020204" pitchFamily="34" charset="0"/>
              </a:rPr>
              <a:t>myUCF</a:t>
            </a:r>
            <a:r>
              <a:rPr lang="en-US" sz="1400" dirty="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sym typeface="Wingdings" panose="05000000000000000000" pitchFamily="2" charset="2"/>
              </a:rPr>
              <a:t> Search for Classes</a:t>
            </a:r>
            <a:endParaRPr lang="en-US" sz="1400" dirty="0">
              <a:latin typeface="Helvetica" panose="020B060402020202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8158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6" name="Title 1"/>
          <p:cNvSpPr txBox="1">
            <a:spLocks/>
          </p:cNvSpPr>
          <p:nvPr/>
        </p:nvSpPr>
        <p:spPr>
          <a:xfrm>
            <a:off x="0" y="133004"/>
            <a:ext cx="9144000" cy="719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200" b="1" dirty="0">
                <a:latin typeface="Helvetica" panose="020B0604020202020204" pitchFamily="34" charset="0"/>
                <a:cs typeface="Helvetica" panose="020B0604020202020204" pitchFamily="34" charset="0"/>
              </a:rPr>
              <a:t>Credit Hours, Lower &amp; Upper-Level Credits</a:t>
            </a:r>
          </a:p>
        </p:txBody>
      </p:sp>
      <p:sp>
        <p:nvSpPr>
          <p:cNvPr id="7" name="Rectangle 6">
            <a:extLst>
              <a:ext uri="{FF2B5EF4-FFF2-40B4-BE49-F238E27FC236}">
                <a16:creationId xmlns:a16="http://schemas.microsoft.com/office/drawing/2014/main" id="{D1674C67-BE38-4FBE-AD03-A9B3CC6303D2}"/>
              </a:ext>
            </a:extLst>
          </p:cNvPr>
          <p:cNvSpPr/>
          <p:nvPr/>
        </p:nvSpPr>
        <p:spPr>
          <a:xfrm>
            <a:off x="10391" y="1004977"/>
            <a:ext cx="9123218" cy="5539978"/>
          </a:xfrm>
          <a:prstGeom prst="rect">
            <a:avLst/>
          </a:prstGeom>
        </p:spPr>
        <p:txBody>
          <a:bodyPr wrap="square">
            <a:spAutoFit/>
          </a:bodyPr>
          <a:lstStyle/>
          <a:p>
            <a:r>
              <a:rPr lang="en-US" sz="1600" b="1" dirty="0">
                <a:latin typeface="Helvetica" panose="020B0604020202020204" pitchFamily="34" charset="0"/>
                <a:cs typeface="Helvetica" panose="020B0604020202020204" pitchFamily="34" charset="0"/>
              </a:rPr>
              <a:t>Credit Hour or Semester Hour</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Every course taught is designated a total number of credit hours. The number of credit hours for a class reflects approximately the total hours a student spends per week. Most lecture courses are 3 credit hours and meet 3 hours per week. Students should expect to spend at least two hours of study time outside of the class for every hour spent in class. "Hours" "Credits" and "Credit Hours" are interchangeable terms.</a:t>
            </a:r>
          </a:p>
          <a:p>
            <a:endParaRPr lang="en-US" sz="16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Lower-level credits</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Lower-level credits are courses with a number of 1000-2999 (not less than 1000). The course number can be found directly after the course prefix. These are examples of lower-level credits. The first number after the prefix starts with either a 1 or a 2.</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ENC </a:t>
            </a:r>
            <a:r>
              <a:rPr lang="en-US" sz="1600" b="1" u="sng" dirty="0">
                <a:latin typeface="Helvetica" panose="020B0604020202020204" pitchFamily="34" charset="0"/>
                <a:cs typeface="Helvetica" panose="020B0604020202020204" pitchFamily="34" charset="0"/>
              </a:rPr>
              <a:t>1</a:t>
            </a:r>
            <a:r>
              <a:rPr lang="en-US" sz="1600" dirty="0">
                <a:latin typeface="Helvetica" panose="020B0604020202020204" pitchFamily="34" charset="0"/>
                <a:cs typeface="Helvetica" panose="020B0604020202020204" pitchFamily="34" charset="0"/>
              </a:rPr>
              <a:t>102</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MAC </a:t>
            </a:r>
            <a:r>
              <a:rPr lang="en-US" sz="1600" b="1" u="sng" dirty="0">
                <a:latin typeface="Helvetica" panose="020B0604020202020204" pitchFamily="34" charset="0"/>
                <a:cs typeface="Helvetica" panose="020B0604020202020204" pitchFamily="34" charset="0"/>
              </a:rPr>
              <a:t>2</a:t>
            </a:r>
            <a:r>
              <a:rPr lang="en-US" sz="1600" dirty="0">
                <a:latin typeface="Helvetica" panose="020B0604020202020204" pitchFamily="34" charset="0"/>
                <a:cs typeface="Helvetica" panose="020B0604020202020204" pitchFamily="34" charset="0"/>
              </a:rPr>
              <a:t>312</a:t>
            </a:r>
          </a:p>
          <a:p>
            <a:endParaRPr lang="en-US" sz="16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Upper-level credits</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Students must have at minimum 48 upper-level credits to graduation from UCF.</a:t>
            </a:r>
          </a:p>
          <a:p>
            <a:r>
              <a:rPr lang="en-US" sz="1600" dirty="0">
                <a:latin typeface="Helvetica" panose="020B0604020202020204" pitchFamily="34" charset="0"/>
                <a:cs typeface="Helvetica" panose="020B0604020202020204" pitchFamily="34" charset="0"/>
              </a:rPr>
              <a:t>Upper-level courses are courses with a course number of 3000-4999. The course number can be found directly after the course prefix. These are examples of upper-level credits. The first number after the prefix starts with either a 3 or a 4.</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LDR </a:t>
            </a:r>
            <a:r>
              <a:rPr lang="en-US" sz="1600" b="1" u="sng" dirty="0">
                <a:latin typeface="Helvetica" panose="020B0604020202020204" pitchFamily="34" charset="0"/>
                <a:cs typeface="Helvetica" panose="020B0604020202020204" pitchFamily="34" charset="0"/>
              </a:rPr>
              <a:t>3</a:t>
            </a:r>
            <a:r>
              <a:rPr lang="en-US" sz="1600" dirty="0">
                <a:latin typeface="Helvetica" panose="020B0604020202020204" pitchFamily="34" charset="0"/>
                <a:cs typeface="Helvetica" panose="020B0604020202020204" pitchFamily="34" charset="0"/>
              </a:rPr>
              <a:t>115</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IDS </a:t>
            </a:r>
            <a:r>
              <a:rPr lang="en-US" sz="1600" b="1" u="sng" dirty="0">
                <a:latin typeface="Helvetica" panose="020B0604020202020204" pitchFamily="34" charset="0"/>
                <a:cs typeface="Helvetica" panose="020B0604020202020204" pitchFamily="34" charset="0"/>
              </a:rPr>
              <a:t>4</a:t>
            </a:r>
            <a:r>
              <a:rPr lang="en-US" sz="1600" dirty="0">
                <a:latin typeface="Helvetica" panose="020B0604020202020204" pitchFamily="34" charset="0"/>
                <a:cs typeface="Helvetica" panose="020B0604020202020204" pitchFamily="34" charset="0"/>
              </a:rPr>
              <a:t>934</a:t>
            </a:r>
          </a:p>
          <a:p>
            <a:endParaRPr lang="en-US" b="0" i="0" dirty="0">
              <a:solidFill>
                <a:srgbClr val="2D3B45"/>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1354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6" name="Title 1"/>
          <p:cNvSpPr txBox="1">
            <a:spLocks/>
          </p:cNvSpPr>
          <p:nvPr/>
        </p:nvSpPr>
        <p:spPr>
          <a:xfrm>
            <a:off x="0" y="0"/>
            <a:ext cx="9144000" cy="852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What’s Next?</a:t>
            </a:r>
          </a:p>
        </p:txBody>
      </p:sp>
      <p:sp>
        <p:nvSpPr>
          <p:cNvPr id="16" name="TextBox 15"/>
          <p:cNvSpPr txBox="1"/>
          <p:nvPr/>
        </p:nvSpPr>
        <p:spPr>
          <a:xfrm>
            <a:off x="20782" y="1325563"/>
            <a:ext cx="9144000"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We will explore our academic programs.</a:t>
            </a:r>
          </a:p>
          <a:p>
            <a:pPr marL="342900" indent="-342900">
              <a:buFont typeface="Arial" panose="020B0604020202020204" pitchFamily="34" charset="0"/>
              <a:buChar char="•"/>
            </a:pPr>
            <a:endParaRPr lang="en-US" sz="2200" b="1"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We encourage that you take notes of the program(s) you are interested in. Write down any questions that you have.</a:t>
            </a:r>
          </a:p>
          <a:p>
            <a:pPr marL="342900" indent="-342900">
              <a:buFont typeface="Arial" panose="020B0604020202020204" pitchFamily="34" charset="0"/>
              <a:buChar char="•"/>
            </a:pPr>
            <a:endParaRPr lang="en-US" sz="22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After the presentation, we will break up into small groups or one-on-one advising. During this time, you will be able to change your program of study or complete the declaration process.</a:t>
            </a:r>
          </a:p>
          <a:p>
            <a:pPr marL="342900" indent="-342900">
              <a:buFont typeface="Arial" panose="020B0604020202020204" pitchFamily="34" charset="0"/>
              <a:buChar char="•"/>
            </a:pPr>
            <a:endParaRPr lang="en-US" sz="22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You will be able to ask questions.</a:t>
            </a:r>
          </a:p>
          <a:p>
            <a:pPr marL="342900" indent="-342900">
              <a:buFont typeface="Arial" panose="020B0604020202020204" pitchFamily="34" charset="0"/>
              <a:buChar char="•"/>
            </a:pPr>
            <a:endParaRPr lang="en-US" sz="22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Schedule planning and course suggestions will be provided.</a:t>
            </a:r>
          </a:p>
        </p:txBody>
      </p:sp>
    </p:spTree>
    <p:extLst>
      <p:ext uri="{BB962C8B-B14F-4D97-AF65-F5344CB8AC3E}">
        <p14:creationId xmlns:p14="http://schemas.microsoft.com/office/powerpoint/2010/main" val="309360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4263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Science in</a:t>
            </a:r>
          </a:p>
          <a:p>
            <a:pPr algn="ctr">
              <a:lnSpc>
                <a:spcPct val="100000"/>
              </a:lnSpc>
            </a:pPr>
            <a:r>
              <a:rPr lang="en-US" sz="2800" b="1" dirty="0">
                <a:latin typeface="Helvetica" charset="0"/>
                <a:ea typeface="Helvetica" charset="0"/>
                <a:cs typeface="Helvetica" charset="0"/>
              </a:rPr>
              <a:t>Environmental Studies</a:t>
            </a:r>
          </a:p>
          <a:p>
            <a:pPr algn="ctr">
              <a:lnSpc>
                <a:spcPct val="100000"/>
              </a:lnSpc>
            </a:pPr>
            <a:r>
              <a:rPr lang="en-US" sz="2800" b="1" dirty="0">
                <a:latin typeface="Helvetica" charset="0"/>
                <a:ea typeface="Helvetica" charset="0"/>
                <a:cs typeface="Helvetica" charset="0"/>
              </a:rPr>
              <a:t>Program Information</a:t>
            </a:r>
          </a:p>
        </p:txBody>
      </p:sp>
      <p:pic>
        <p:nvPicPr>
          <p:cNvPr id="1026" name="Picture 2">
            <a:extLst>
              <a:ext uri="{FF2B5EF4-FFF2-40B4-BE49-F238E27FC236}">
                <a16:creationId xmlns:a16="http://schemas.microsoft.com/office/drawing/2014/main" id="{9CBBC325-63D8-48F4-8CA2-EDC01F7EF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59580"/>
            <a:ext cx="6858000" cy="4108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6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Science in</a:t>
            </a:r>
          </a:p>
          <a:p>
            <a:pPr algn="ctr">
              <a:lnSpc>
                <a:spcPct val="100000"/>
              </a:lnSpc>
            </a:pPr>
            <a:r>
              <a:rPr lang="en-US" sz="2800" b="1" dirty="0">
                <a:latin typeface="Helvetica" charset="0"/>
                <a:ea typeface="Helvetica" charset="0"/>
                <a:cs typeface="Helvetica" charset="0"/>
              </a:rPr>
              <a:t>Environmental Studies</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25617FC7-7C07-468A-9B89-B82CDDE9EF97}"/>
              </a:ext>
            </a:extLst>
          </p:cNvPr>
          <p:cNvSpPr/>
          <p:nvPr/>
        </p:nvSpPr>
        <p:spPr>
          <a:xfrm>
            <a:off x="0" y="1517811"/>
            <a:ext cx="9144000" cy="4247317"/>
          </a:xfrm>
          <a:prstGeom prst="rect">
            <a:avLst/>
          </a:prstGeom>
        </p:spPr>
        <p:txBody>
          <a:bodyPr wrap="square">
            <a:spAutoFit/>
          </a:bodyPr>
          <a:lstStyle/>
          <a:p>
            <a:r>
              <a:rPr lang="en-US" b="1" u="sng" dirty="0">
                <a:latin typeface="Helvetica" panose="020B0604020202020204" pitchFamily="34" charset="0"/>
                <a:cs typeface="Helvetica" panose="020B0604020202020204" pitchFamily="34" charset="0"/>
              </a:rPr>
              <a:t>Bachelor of Science in Environmental Studies</a:t>
            </a:r>
            <a:endParaRPr lang="en-US" dirty="0">
              <a:latin typeface="Helvetica" panose="020B0604020202020204" pitchFamily="34" charset="0"/>
              <a:cs typeface="Helvetica" panose="020B0604020202020204" pitchFamily="34" charset="0"/>
            </a:endParaRPr>
          </a:p>
          <a:p>
            <a:r>
              <a:rPr lang="en-US" i="1" dirty="0">
                <a:latin typeface="Helvetica" panose="020B0604020202020204" pitchFamily="34" charset="0"/>
                <a:cs typeface="Helvetica" panose="020B0604020202020204" pitchFamily="34" charset="0"/>
              </a:rPr>
              <a:t>The Bachelor of Science in Environmental Studies prepares students for several interesting and challenging careers. Its interdisciplinary nature provides students with tools that can be applied across a spectrum of science, social behavior, and humanities, using the strengths of the various areas. Students seeking journalistic or artistic careers will gain the scientific background necessary to understand environmental science, while students going into the sciences will gain the social, political, and ethical background necessary to understand environmental actions and policy decisions. </a:t>
            </a:r>
            <a:r>
              <a:rPr lang="en-US" b="1" i="1" dirty="0">
                <a:latin typeface="Helvetica" panose="020B0604020202020204" pitchFamily="34" charset="0"/>
                <a:cs typeface="Helvetica" panose="020B0604020202020204" pitchFamily="34" charset="0"/>
              </a:rPr>
              <a:t>This degree cannot be completed online. </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To ensure that students demonstrate a sufficient understanding of the course material and learning objectives of this academic program, only grades of “C” (2.0) or higher or “S” may be used to satisfy program requirements.</a:t>
            </a:r>
          </a:p>
          <a:p>
            <a:endParaRPr lang="en-US" b="0" i="0" dirty="0">
              <a:effectLst/>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Students are required to select a track in the Sciences or Communication and Planning.</a:t>
            </a:r>
            <a:endParaRPr lang="en-US" b="0" i="0" dirty="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5422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Science in</a:t>
            </a:r>
          </a:p>
          <a:p>
            <a:pPr algn="ctr">
              <a:lnSpc>
                <a:spcPct val="100000"/>
              </a:lnSpc>
            </a:pPr>
            <a:r>
              <a:rPr lang="en-US" sz="2800" b="1" dirty="0">
                <a:latin typeface="Helvetica" charset="0"/>
                <a:ea typeface="Helvetica" charset="0"/>
                <a:cs typeface="Helvetica" charset="0"/>
              </a:rPr>
              <a:t>Environmental Studies</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25617FC7-7C07-468A-9B89-B82CDDE9EF97}"/>
              </a:ext>
            </a:extLst>
          </p:cNvPr>
          <p:cNvSpPr/>
          <p:nvPr/>
        </p:nvSpPr>
        <p:spPr>
          <a:xfrm>
            <a:off x="0" y="1471353"/>
            <a:ext cx="9144000" cy="4816703"/>
          </a:xfrm>
          <a:prstGeom prst="rect">
            <a:avLst/>
          </a:prstGeom>
        </p:spPr>
        <p:txBody>
          <a:bodyPr wrap="square">
            <a:spAutoFit/>
          </a:bodyPr>
          <a:lstStyle/>
          <a:p>
            <a:r>
              <a:rPr lang="en-US" sz="1100" b="1" dirty="0">
                <a:latin typeface="Helvetica" panose="020B0604020202020204" pitchFamily="34" charset="0"/>
                <a:cs typeface="Helvetica" panose="020B0604020202020204" pitchFamily="34" charset="0"/>
              </a:rPr>
              <a:t>General Education Program (GEP)</a:t>
            </a:r>
          </a:p>
          <a:p>
            <a:r>
              <a:rPr lang="en-US" sz="1100" dirty="0">
                <a:latin typeface="Helvetica" panose="020B0604020202020204" pitchFamily="34" charset="0"/>
                <a:cs typeface="Helvetica" panose="020B0604020202020204" pitchFamily="34" charset="0"/>
              </a:rPr>
              <a:t>The General Education Program at UCF is waived with an AA degree from a Florida public state college or community college. These courses should be taken as part of your GEP/AA as they are required for your major. If they were not taken, they are still required. The following reflects UCF’s GEP.</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GEP 1: ENC 1101 – English I</a:t>
            </a:r>
          </a:p>
          <a:p>
            <a:r>
              <a:rPr lang="en-US" sz="1100" dirty="0">
                <a:latin typeface="Helvetica" panose="020B0604020202020204" pitchFamily="34" charset="0"/>
                <a:cs typeface="Helvetica" panose="020B0604020202020204" pitchFamily="34" charset="0"/>
              </a:rPr>
              <a:t>GEP 2: ENC 1102 – English II</a:t>
            </a:r>
          </a:p>
          <a:p>
            <a:r>
              <a:rPr lang="en-US" sz="1100" dirty="0">
                <a:latin typeface="Helvetica" panose="020B0604020202020204" pitchFamily="34" charset="0"/>
                <a:cs typeface="Helvetica" panose="020B0604020202020204" pitchFamily="34" charset="0"/>
              </a:rPr>
              <a:t>GEP 3: COM 1000, SPC 1603, OR SPC 1608</a:t>
            </a:r>
          </a:p>
          <a:p>
            <a:r>
              <a:rPr lang="en-US" sz="1100" dirty="0">
                <a:latin typeface="Helvetica" panose="020B0604020202020204" pitchFamily="34" charset="0"/>
                <a:cs typeface="Helvetica" panose="020B0604020202020204" pitchFamily="34" charset="0"/>
              </a:rPr>
              <a:t>GEP 4: Historical/Cultural Foundation</a:t>
            </a:r>
          </a:p>
          <a:p>
            <a:r>
              <a:rPr lang="en-US" sz="1100" dirty="0">
                <a:latin typeface="Helvetica" panose="020B0604020202020204" pitchFamily="34" charset="0"/>
                <a:cs typeface="Helvetica" panose="020B0604020202020204" pitchFamily="34" charset="0"/>
              </a:rPr>
              <a:t>GEP 5: Historical/Cultural Foundation</a:t>
            </a:r>
          </a:p>
          <a:p>
            <a:r>
              <a:rPr lang="en-US" sz="1100" dirty="0">
                <a:latin typeface="Helvetica" panose="020B0604020202020204" pitchFamily="34" charset="0"/>
                <a:cs typeface="Helvetica" panose="020B0604020202020204" pitchFamily="34" charset="0"/>
              </a:rPr>
              <a:t>GEP 6: Historical/Cultural Foundation</a:t>
            </a:r>
          </a:p>
          <a:p>
            <a:r>
              <a:rPr lang="en-US" sz="1100" dirty="0">
                <a:latin typeface="Helvetica" panose="020B0604020202020204" pitchFamily="34" charset="0"/>
                <a:cs typeface="Helvetica" panose="020B0604020202020204" pitchFamily="34" charset="0"/>
              </a:rPr>
              <a:t>GEP 7: MAC 1105 – College Algebra </a:t>
            </a:r>
          </a:p>
          <a:p>
            <a:r>
              <a:rPr lang="en-US" sz="1100" dirty="0">
                <a:latin typeface="Helvetica" panose="020B0604020202020204" pitchFamily="34" charset="0"/>
                <a:cs typeface="Helvetica" panose="020B0604020202020204" pitchFamily="34" charset="0"/>
              </a:rPr>
              <a:t>GEP 8: STA 2023 – Statistics </a:t>
            </a:r>
          </a:p>
          <a:p>
            <a:r>
              <a:rPr lang="en-US" sz="1100" dirty="0">
                <a:latin typeface="Helvetica" panose="020B0604020202020204" pitchFamily="34" charset="0"/>
                <a:cs typeface="Helvetica" panose="020B0604020202020204" pitchFamily="34" charset="0"/>
              </a:rPr>
              <a:t>GEP 9: SYG 2000 – Sociology </a:t>
            </a:r>
          </a:p>
          <a:p>
            <a:r>
              <a:rPr lang="en-US" sz="1100" dirty="0">
                <a:latin typeface="Helvetica" panose="020B0604020202020204" pitchFamily="34" charset="0"/>
                <a:cs typeface="Helvetica" panose="020B0604020202020204" pitchFamily="34" charset="0"/>
              </a:rPr>
              <a:t>GEP 10: ECO 2023 – Microeconomics </a:t>
            </a:r>
          </a:p>
          <a:p>
            <a:r>
              <a:rPr lang="en-US" sz="1100" dirty="0">
                <a:latin typeface="Helvetica" panose="020B0604020202020204" pitchFamily="34" charset="0"/>
                <a:cs typeface="Helvetica" panose="020B0604020202020204" pitchFamily="34" charset="0"/>
              </a:rPr>
              <a:t>GEP 11: CHM 2040 and CHM 2041 or CHM 2045C (lecture and lab) **</a:t>
            </a:r>
          </a:p>
          <a:p>
            <a:r>
              <a:rPr lang="en-US" sz="1100" dirty="0">
                <a:latin typeface="Helvetica" panose="020B0604020202020204" pitchFamily="34" charset="0"/>
                <a:cs typeface="Helvetica" panose="020B0604020202020204" pitchFamily="34" charset="0"/>
              </a:rPr>
              <a:t>GEP 12: BSC 2010C – Biology I</a:t>
            </a:r>
          </a:p>
          <a:p>
            <a:r>
              <a:rPr lang="en-US" sz="1100" dirty="0">
                <a:latin typeface="Helvetica" panose="020B0604020202020204" pitchFamily="34" charset="0"/>
                <a:cs typeface="Helvetica" panose="020B0604020202020204" pitchFamily="34" charset="0"/>
              </a:rPr>
              <a:t>Civic Literacy </a:t>
            </a:r>
          </a:p>
          <a:p>
            <a:endParaRPr lang="en-US" sz="11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100" dirty="0">
                <a:latin typeface="Helvetica" panose="020B0604020202020204" pitchFamily="34" charset="0"/>
                <a:cs typeface="Helvetica" panose="020B0604020202020204" pitchFamily="34" charset="0"/>
              </a:rPr>
              <a:t>Students must have four Gordon Rule Writing Courses (GRW) typically GEP 1, 2, and two additional classes from GEP 4, 5, 6.</a:t>
            </a:r>
          </a:p>
          <a:p>
            <a:pPr marL="171450" indent="-171450">
              <a:buFont typeface="Arial" panose="020B0604020202020204" pitchFamily="34" charset="0"/>
              <a:buChar char="•"/>
            </a:pPr>
            <a:r>
              <a:rPr lang="en-US" sz="1100" dirty="0">
                <a:latin typeface="Helvetica" panose="020B0604020202020204" pitchFamily="34" charset="0"/>
                <a:cs typeface="Helvetica" panose="020B0604020202020204" pitchFamily="34" charset="0"/>
              </a:rPr>
              <a:t>Students must also satisfy State Core from each foundation area. </a:t>
            </a:r>
          </a:p>
          <a:p>
            <a:pPr marL="171450" indent="-171450">
              <a:buFont typeface="Arial" panose="020B0604020202020204" pitchFamily="34" charset="0"/>
              <a:buChar char="•"/>
            </a:pPr>
            <a:r>
              <a:rPr lang="en-US" sz="1100" dirty="0">
                <a:latin typeface="Helvetica" panose="020B0604020202020204" pitchFamily="34" charset="0"/>
                <a:cs typeface="Helvetica" panose="020B0604020202020204" pitchFamily="34" charset="0"/>
              </a:rPr>
              <a:t>**  Enrollment in CHM 2045C requires successful completion of the Chemistry Placement Exam ** </a:t>
            </a:r>
          </a:p>
          <a:p>
            <a:pPr marL="171450" indent="-171450">
              <a:buFont typeface="Arial" panose="020B0604020202020204" pitchFamily="34" charset="0"/>
              <a:buChar char="•"/>
            </a:pPr>
            <a:r>
              <a:rPr lang="en-US" sz="1100" b="1" dirty="0">
                <a:highlight>
                  <a:srgbClr val="FFFF00"/>
                </a:highlight>
                <a:latin typeface="Helvetica" panose="020B0604020202020204" pitchFamily="34" charset="0"/>
                <a:cs typeface="Helvetica" panose="020B0604020202020204" pitchFamily="34" charset="0"/>
              </a:rPr>
              <a:t>An advisor will discuss your specific requirements when we break out into smaller groups or one-on-one advising.</a:t>
            </a:r>
          </a:p>
          <a:p>
            <a:endParaRPr lang="en-US" sz="1100" b="1" dirty="0">
              <a:latin typeface="Helvetica" panose="020B0604020202020204" pitchFamily="34" charset="0"/>
              <a:cs typeface="Helvetica" panose="020B0604020202020204" pitchFamily="34" charset="0"/>
            </a:endParaRPr>
          </a:p>
          <a:p>
            <a:r>
              <a:rPr lang="en-US" sz="1100" b="1" dirty="0">
                <a:latin typeface="Helvetica" panose="020B0604020202020204" pitchFamily="34" charset="0"/>
                <a:cs typeface="Helvetica" panose="020B0604020202020204" pitchFamily="34" charset="0"/>
              </a:rPr>
              <a:t>High School Foreign Language Admission Requirement</a:t>
            </a:r>
          </a:p>
          <a:p>
            <a:r>
              <a:rPr lang="en-US" sz="1100" dirty="0">
                <a:latin typeface="Helvetica" panose="020B0604020202020204" pitchFamily="34" charset="0"/>
                <a:cs typeface="Helvetica" panose="020B0604020202020204" pitchFamily="34" charset="0"/>
              </a:rPr>
              <a:t>Two years of high school foreign language. Students must submit an official high school transcript to Undergraduate Admissions. If you did not complete this requirement in high school, it is an automatic graduation requirement.</a:t>
            </a:r>
          </a:p>
          <a:p>
            <a:r>
              <a:rPr lang="en-US" sz="1000" dirty="0">
                <a:latin typeface="Helvetica" panose="020B0604020202020204" pitchFamily="34" charset="0"/>
                <a:cs typeface="Helvetica" panose="020B0604020202020204" pitchFamily="34" charset="0"/>
              </a:rPr>
              <a:t>.</a:t>
            </a:r>
            <a:endParaRPr lang="en-US" sz="1000" b="0" i="0" dirty="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7441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915E-F9DE-4D9E-BEF2-C91704322ED5}"/>
              </a:ext>
            </a:extLst>
          </p:cNvPr>
          <p:cNvSpPr>
            <a:spLocks noGrp="1"/>
          </p:cNvSpPr>
          <p:nvPr>
            <p:ph type="title"/>
          </p:nvPr>
        </p:nvSpPr>
        <p:spPr>
          <a:xfrm>
            <a:off x="628650" y="23988"/>
            <a:ext cx="7886700" cy="682278"/>
          </a:xfrm>
        </p:spPr>
        <p:txBody>
          <a:bodyPr>
            <a:normAutofit fontScale="90000"/>
          </a:bodyPr>
          <a:lstStyle/>
          <a:p>
            <a:pPr algn="ctr"/>
            <a:r>
              <a:rPr lang="en-US" b="1" dirty="0"/>
              <a:t>Environmental Studies</a:t>
            </a:r>
          </a:p>
        </p:txBody>
      </p:sp>
      <p:sp>
        <p:nvSpPr>
          <p:cNvPr id="3" name="Content Placeholder 2">
            <a:extLst>
              <a:ext uri="{FF2B5EF4-FFF2-40B4-BE49-F238E27FC236}">
                <a16:creationId xmlns:a16="http://schemas.microsoft.com/office/drawing/2014/main" id="{83E44C75-F971-4F39-A4C6-6D077201491D}"/>
              </a:ext>
            </a:extLst>
          </p:cNvPr>
          <p:cNvSpPr>
            <a:spLocks noGrp="1"/>
          </p:cNvSpPr>
          <p:nvPr>
            <p:ph idx="1"/>
          </p:nvPr>
        </p:nvSpPr>
        <p:spPr>
          <a:xfrm>
            <a:off x="99753" y="697640"/>
            <a:ext cx="4114800" cy="2602514"/>
          </a:xfrm>
          <a:ln>
            <a:solidFill>
              <a:schemeClr val="tx1"/>
            </a:solidFill>
            <a:prstDash val="solid"/>
          </a:ln>
        </p:spPr>
        <p:txBody>
          <a:bodyPr>
            <a:normAutofit lnSpcReduction="10000"/>
          </a:bodyPr>
          <a:lstStyle/>
          <a:p>
            <a:pPr marL="0" indent="0">
              <a:buNone/>
            </a:pPr>
            <a:r>
              <a:rPr lang="en-US" sz="1200" b="1" dirty="0">
                <a:latin typeface="Helvetica" panose="020B0604020202020204" pitchFamily="34" charset="0"/>
                <a:cs typeface="Helvetica" panose="020B0604020202020204" pitchFamily="34" charset="0"/>
              </a:rPr>
              <a:t>Core Classes – Varies </a:t>
            </a:r>
          </a:p>
          <a:p>
            <a:pPr marL="0" indent="0">
              <a:buNone/>
            </a:pPr>
            <a:r>
              <a:rPr lang="en-US" sz="1100" dirty="0">
                <a:latin typeface="Helvetica" panose="020B0604020202020204" pitchFamily="34" charset="0"/>
                <a:cs typeface="Helvetica" panose="020B0604020202020204" pitchFamily="34" charset="0"/>
              </a:rPr>
              <a:t>BSC 2010C – Biology I</a:t>
            </a:r>
          </a:p>
          <a:p>
            <a:pPr marL="0" indent="0">
              <a:buNone/>
            </a:pPr>
            <a:r>
              <a:rPr lang="en-US" sz="1100" dirty="0">
                <a:latin typeface="Helvetica" panose="020B0604020202020204" pitchFamily="34" charset="0"/>
                <a:cs typeface="Helvetica" panose="020B0604020202020204" pitchFamily="34" charset="0"/>
              </a:rPr>
              <a:t>BSC 2011C – Biology II</a:t>
            </a:r>
          </a:p>
          <a:p>
            <a:pPr marL="0" indent="0">
              <a:buNone/>
            </a:pPr>
            <a:r>
              <a:rPr lang="en-US" sz="1100" dirty="0">
                <a:latin typeface="Helvetica" panose="020B0604020202020204" pitchFamily="34" charset="0"/>
                <a:cs typeface="Helvetica" panose="020B0604020202020204" pitchFamily="34" charset="0"/>
              </a:rPr>
              <a:t>CHM 2040 and CHM 2041 or CHM 2045C</a:t>
            </a:r>
          </a:p>
          <a:p>
            <a:pPr marL="0" indent="0">
              <a:buNone/>
            </a:pPr>
            <a:r>
              <a:rPr lang="en-US" sz="1100" dirty="0">
                <a:latin typeface="Helvetica" panose="020B0604020202020204" pitchFamily="34" charset="0"/>
                <a:cs typeface="Helvetica" panose="020B0604020202020204" pitchFamily="34" charset="0"/>
              </a:rPr>
              <a:t>STA 2023 – Statistics</a:t>
            </a:r>
          </a:p>
          <a:p>
            <a:pPr marL="0" indent="0">
              <a:buNone/>
            </a:pPr>
            <a:r>
              <a:rPr lang="en-US" sz="1100" dirty="0">
                <a:latin typeface="Helvetica" panose="020B0604020202020204" pitchFamily="34" charset="0"/>
                <a:cs typeface="Helvetica" panose="020B0604020202020204" pitchFamily="34" charset="0"/>
              </a:rPr>
              <a:t>MAC 1105 – College Algebra</a:t>
            </a:r>
          </a:p>
          <a:p>
            <a:pPr marL="0" indent="0">
              <a:buNone/>
            </a:pPr>
            <a:r>
              <a:rPr lang="en-US" sz="1100" dirty="0">
                <a:latin typeface="Helvetica" panose="020B0604020202020204" pitchFamily="34" charset="0"/>
                <a:cs typeface="Helvetica" panose="020B0604020202020204" pitchFamily="34" charset="0"/>
              </a:rPr>
              <a:t>SYG 2000 – Intro to Sociology</a:t>
            </a:r>
          </a:p>
          <a:p>
            <a:pPr marL="0" indent="0">
              <a:buNone/>
            </a:pPr>
            <a:r>
              <a:rPr lang="en-US" sz="1100" dirty="0">
                <a:latin typeface="Helvetica" panose="020B0604020202020204" pitchFamily="34" charset="0"/>
                <a:cs typeface="Helvetica" panose="020B0604020202020204" pitchFamily="34" charset="0"/>
              </a:rPr>
              <a:t>ECO 2023 – Microeconomics </a:t>
            </a:r>
          </a:p>
          <a:p>
            <a:pPr marL="0" indent="0">
              <a:buNone/>
            </a:pPr>
            <a:r>
              <a:rPr lang="en-US" sz="1100" dirty="0">
                <a:latin typeface="Helvetica" panose="020B0604020202020204" pitchFamily="34" charset="0"/>
                <a:cs typeface="Helvetica" panose="020B0604020202020204" pitchFamily="34" charset="0"/>
              </a:rPr>
              <a:t>PCB 3044 - Principles of Ecology </a:t>
            </a:r>
          </a:p>
          <a:p>
            <a:pPr marL="0" indent="0">
              <a:buNone/>
            </a:pPr>
            <a:r>
              <a:rPr lang="en-US" sz="1100" dirty="0">
                <a:latin typeface="Helvetica" panose="020B0604020202020204" pitchFamily="34" charset="0"/>
                <a:cs typeface="Helvetica" panose="020B0604020202020204" pitchFamily="34" charset="0"/>
              </a:rPr>
              <a:t>PCB 3044L - Principles of Ecology Lab</a:t>
            </a:r>
          </a:p>
        </p:txBody>
      </p:sp>
      <p:sp>
        <p:nvSpPr>
          <p:cNvPr id="4" name="Content Placeholder 2">
            <a:extLst>
              <a:ext uri="{FF2B5EF4-FFF2-40B4-BE49-F238E27FC236}">
                <a16:creationId xmlns:a16="http://schemas.microsoft.com/office/drawing/2014/main" id="{039BB41E-1893-4D6E-9202-E86A67E47E23}"/>
              </a:ext>
            </a:extLst>
          </p:cNvPr>
          <p:cNvSpPr txBox="1">
            <a:spLocks/>
          </p:cNvSpPr>
          <p:nvPr/>
        </p:nvSpPr>
        <p:spPr>
          <a:xfrm>
            <a:off x="99753" y="3370671"/>
            <a:ext cx="4114800" cy="1956744"/>
          </a:xfrm>
          <a:prstGeom prst="rect">
            <a:avLst/>
          </a:prstGeom>
          <a:ln>
            <a:solidFill>
              <a:schemeClr val="tx1"/>
            </a:solidFill>
            <a:prstDash val="solid"/>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Helvetica" panose="020B0604020202020204" pitchFamily="34" charset="0"/>
                <a:cs typeface="Helvetica" panose="020B0604020202020204" pitchFamily="34" charset="0"/>
              </a:rPr>
              <a:t>Fundamentals/Advanced Core – 22 upper-level credits </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ECP 3302 – Economics and the Environment</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GIS 3043C – GIS for Env. Studies</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PUP 3203 – Environmental Politics </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GIS 4301C – Advanced GIS for Env. Studies</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IDS 3150 – Foundations of Env. Studies</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ISC 3523 – Research Methods for Env. Studies</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SYD 4510 – Environment and Society</a:t>
            </a:r>
          </a:p>
        </p:txBody>
      </p:sp>
      <p:sp>
        <p:nvSpPr>
          <p:cNvPr id="5" name="Content Placeholder 2">
            <a:extLst>
              <a:ext uri="{FF2B5EF4-FFF2-40B4-BE49-F238E27FC236}">
                <a16:creationId xmlns:a16="http://schemas.microsoft.com/office/drawing/2014/main" id="{F8026AFA-EB51-478F-8F9E-C19FC12C9624}"/>
              </a:ext>
            </a:extLst>
          </p:cNvPr>
          <p:cNvSpPr txBox="1">
            <a:spLocks/>
          </p:cNvSpPr>
          <p:nvPr/>
        </p:nvSpPr>
        <p:spPr>
          <a:xfrm>
            <a:off x="99753" y="5397932"/>
            <a:ext cx="4114800" cy="1114220"/>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latin typeface="Helvetica" panose="020B0604020202020204" pitchFamily="34" charset="0"/>
                <a:cs typeface="Helvetica" panose="020B0604020202020204" pitchFamily="34" charset="0"/>
              </a:rPr>
              <a:t>College-level Language</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One semester of college-level foreign language. Your high school transcript WILL NOT satisfy this requirement. Let your advisor know if you are fluent in another language.</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XXX 1120C</a:t>
            </a:r>
          </a:p>
        </p:txBody>
      </p:sp>
      <p:sp>
        <p:nvSpPr>
          <p:cNvPr id="6" name="Content Placeholder 2">
            <a:extLst>
              <a:ext uri="{FF2B5EF4-FFF2-40B4-BE49-F238E27FC236}">
                <a16:creationId xmlns:a16="http://schemas.microsoft.com/office/drawing/2014/main" id="{F38B4BC8-D544-4B48-A517-3566A126F8DC}"/>
              </a:ext>
            </a:extLst>
          </p:cNvPr>
          <p:cNvSpPr txBox="1">
            <a:spLocks/>
          </p:cNvSpPr>
          <p:nvPr/>
        </p:nvSpPr>
        <p:spPr>
          <a:xfrm>
            <a:off x="4330929" y="706266"/>
            <a:ext cx="4638502" cy="998692"/>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dirty="0">
                <a:latin typeface="Helvetica" panose="020B0604020202020204" pitchFamily="34" charset="0"/>
                <a:cs typeface="Helvetica" panose="020B0604020202020204" pitchFamily="34" charset="0"/>
              </a:rPr>
              <a:t>Track – 18 upper-level credits </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Students must select a track in either the Sciences or Communication and Planning. Each track requires the completion of 18 credit hours. The track you select should be based on your goals and desired career field.</a:t>
            </a:r>
          </a:p>
          <a:p>
            <a:pPr marL="0" indent="0">
              <a:buFont typeface="Arial" panose="020B0604020202020204" pitchFamily="34" charset="0"/>
              <a:buNone/>
            </a:pPr>
            <a:endParaRPr lang="en-US" sz="1100"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77209493-B061-4C2D-A76B-89565FB20017}"/>
              </a:ext>
            </a:extLst>
          </p:cNvPr>
          <p:cNvSpPr txBox="1">
            <a:spLocks/>
          </p:cNvSpPr>
          <p:nvPr/>
        </p:nvSpPr>
        <p:spPr>
          <a:xfrm>
            <a:off x="4330930" y="1912958"/>
            <a:ext cx="4638501" cy="1846424"/>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dirty="0">
                <a:latin typeface="Helvetica" panose="020B0604020202020204" pitchFamily="34" charset="0"/>
                <a:cs typeface="Helvetica" panose="020B0604020202020204" pitchFamily="34" charset="0"/>
              </a:rPr>
              <a:t>Additional Requirement – Varies </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Students are required to complete one of the following.</a:t>
            </a:r>
          </a:p>
          <a:p>
            <a:pPr>
              <a:buFont typeface="Arial" panose="020B0604020202020204" pitchFamily="34" charset="0"/>
              <a:buAutoNum type="alphaUcPeriod"/>
            </a:pPr>
            <a:r>
              <a:rPr lang="en-US" sz="1100" dirty="0">
                <a:latin typeface="Helvetica" panose="020B0604020202020204" pitchFamily="34" charset="0"/>
                <a:cs typeface="Helvetica" panose="020B0604020202020204" pitchFamily="34" charset="0"/>
              </a:rPr>
              <a:t>2</a:t>
            </a:r>
            <a:r>
              <a:rPr lang="en-US" sz="1100" baseline="30000" dirty="0">
                <a:latin typeface="Helvetica" panose="020B0604020202020204" pitchFamily="34" charset="0"/>
                <a:cs typeface="Helvetica" panose="020B0604020202020204" pitchFamily="34" charset="0"/>
              </a:rPr>
              <a:t>nd</a:t>
            </a:r>
            <a:r>
              <a:rPr lang="en-US" sz="1100" dirty="0">
                <a:latin typeface="Helvetica" panose="020B0604020202020204" pitchFamily="34" charset="0"/>
                <a:cs typeface="Helvetica" panose="020B0604020202020204" pitchFamily="34" charset="0"/>
              </a:rPr>
              <a:t> semester of college-level language, XXX 1121C</a:t>
            </a:r>
          </a:p>
          <a:p>
            <a:pPr>
              <a:buFont typeface="Arial" panose="020B0604020202020204" pitchFamily="34" charset="0"/>
              <a:buAutoNum type="alphaUcPeriod"/>
            </a:pPr>
            <a:r>
              <a:rPr lang="en-US" sz="1100" dirty="0">
                <a:latin typeface="Helvetica" panose="020B0604020202020204" pitchFamily="34" charset="0"/>
                <a:cs typeface="Helvetica" panose="020B0604020202020204" pitchFamily="34" charset="0"/>
              </a:rPr>
              <a:t>Internship</a:t>
            </a:r>
          </a:p>
          <a:p>
            <a:pPr>
              <a:buFont typeface="Arial" panose="020B0604020202020204" pitchFamily="34" charset="0"/>
              <a:buAutoNum type="alphaUcPeriod"/>
            </a:pPr>
            <a:r>
              <a:rPr lang="en-US" sz="1100" dirty="0">
                <a:latin typeface="Helvetica" panose="020B0604020202020204" pitchFamily="34" charset="0"/>
                <a:cs typeface="Helvetica" panose="020B0604020202020204" pitchFamily="34" charset="0"/>
              </a:rPr>
              <a:t>Service-Learning Course (cannot overlap with a class required for the major)</a:t>
            </a:r>
          </a:p>
          <a:p>
            <a:pPr>
              <a:buFont typeface="Arial" panose="020B0604020202020204" pitchFamily="34" charset="0"/>
              <a:buAutoNum type="alphaUcPeriod"/>
            </a:pPr>
            <a:r>
              <a:rPr lang="en-US" sz="1100" dirty="0">
                <a:latin typeface="Helvetica" panose="020B0604020202020204" pitchFamily="34" charset="0"/>
                <a:cs typeface="Helvetica" panose="020B0604020202020204" pitchFamily="34" charset="0"/>
              </a:rPr>
              <a:t>Undergraduate Research</a:t>
            </a:r>
          </a:p>
        </p:txBody>
      </p:sp>
      <p:sp>
        <p:nvSpPr>
          <p:cNvPr id="8" name="Content Placeholder 2">
            <a:extLst>
              <a:ext uri="{FF2B5EF4-FFF2-40B4-BE49-F238E27FC236}">
                <a16:creationId xmlns:a16="http://schemas.microsoft.com/office/drawing/2014/main" id="{D9795F5E-7C5D-4670-9C45-4D8DF14D77A9}"/>
              </a:ext>
            </a:extLst>
          </p:cNvPr>
          <p:cNvSpPr txBox="1">
            <a:spLocks/>
          </p:cNvSpPr>
          <p:nvPr/>
        </p:nvSpPr>
        <p:spPr>
          <a:xfrm>
            <a:off x="4330929" y="5024317"/>
            <a:ext cx="4638500" cy="929730"/>
          </a:xfrm>
          <a:prstGeom prst="rect">
            <a:avLst/>
          </a:prstGeom>
          <a:ln>
            <a:solidFill>
              <a:schemeClr val="tx1"/>
            </a:solidFill>
            <a:prstDash val="soli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dirty="0">
                <a:latin typeface="Helvetica" panose="020B0604020202020204" pitchFamily="34" charset="0"/>
                <a:cs typeface="Helvetica" panose="020B0604020202020204" pitchFamily="34" charset="0"/>
              </a:rPr>
              <a:t>Capstone in Environmental Studies – 3 upper-level credits </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Students are required to take this course in their graduating semester. Applying for graduation is the prerequisite.</a:t>
            </a:r>
          </a:p>
          <a:p>
            <a:pPr marL="0" indent="0">
              <a:buFont typeface="Arial" panose="020B0604020202020204" pitchFamily="34" charset="0"/>
              <a:buNone/>
            </a:pPr>
            <a:r>
              <a:rPr lang="en-US" sz="1100" dirty="0">
                <a:latin typeface="Helvetica" panose="020B0604020202020204" pitchFamily="34" charset="0"/>
                <a:cs typeface="Helvetica" panose="020B0604020202020204" pitchFamily="34" charset="0"/>
              </a:rPr>
              <a:t>EVR 4940 – Capstone in Env. Studies</a:t>
            </a:r>
          </a:p>
        </p:txBody>
      </p:sp>
      <p:sp>
        <p:nvSpPr>
          <p:cNvPr id="9" name="Content Placeholder 2">
            <a:extLst>
              <a:ext uri="{FF2B5EF4-FFF2-40B4-BE49-F238E27FC236}">
                <a16:creationId xmlns:a16="http://schemas.microsoft.com/office/drawing/2014/main" id="{A35C7832-B9C8-4641-BDC0-432D884BDEFD}"/>
              </a:ext>
            </a:extLst>
          </p:cNvPr>
          <p:cNvSpPr txBox="1">
            <a:spLocks/>
          </p:cNvSpPr>
          <p:nvPr/>
        </p:nvSpPr>
        <p:spPr>
          <a:xfrm>
            <a:off x="4330929" y="3899623"/>
            <a:ext cx="4638500" cy="897957"/>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dirty="0">
                <a:latin typeface="Helvetica" panose="020B0604020202020204" pitchFamily="34" charset="0"/>
                <a:cs typeface="Helvetica" panose="020B0604020202020204" pitchFamily="34" charset="0"/>
              </a:rPr>
              <a:t>Electives – As needed</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May be required to meet university graduation requirements of 120 credit hours, 48 upper-level credits. This will depend on AP/Test Credit/Dual Enrollment/Transfer Credit brought into the university.</a:t>
            </a:r>
          </a:p>
        </p:txBody>
      </p:sp>
    </p:spTree>
    <p:extLst>
      <p:ext uri="{BB962C8B-B14F-4D97-AF65-F5344CB8AC3E}">
        <p14:creationId xmlns:p14="http://schemas.microsoft.com/office/powerpoint/2010/main" val="140642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6673"/>
          </a:xfrm>
        </p:spPr>
        <p:txBody>
          <a:bodyPr/>
          <a:lstStyle/>
          <a:p>
            <a:pPr algn="ctr"/>
            <a:r>
              <a:rPr lang="en-US" b="1" dirty="0">
                <a:latin typeface="Helvetica" panose="020B0604020202020204" pitchFamily="34" charset="0"/>
                <a:cs typeface="Helvetica" panose="020B0604020202020204" pitchFamily="34" charset="0"/>
              </a:rPr>
              <a:t>Chemistry Placement Test</a:t>
            </a:r>
          </a:p>
        </p:txBody>
      </p:sp>
      <p:sp>
        <p:nvSpPr>
          <p:cNvPr id="3" name="Content Placeholder 2"/>
          <p:cNvSpPr>
            <a:spLocks noGrp="1"/>
          </p:cNvSpPr>
          <p:nvPr>
            <p:ph idx="1"/>
          </p:nvPr>
        </p:nvSpPr>
        <p:spPr>
          <a:xfrm>
            <a:off x="0" y="765873"/>
            <a:ext cx="9144000" cy="5585051"/>
          </a:xfrm>
        </p:spPr>
        <p:txBody>
          <a:bodyPr>
            <a:normAutofit fontScale="92500" lnSpcReduction="20000"/>
          </a:bodyPr>
          <a:lstStyle/>
          <a:p>
            <a:pPr marL="0" indent="0">
              <a:lnSpc>
                <a:spcPct val="120000"/>
              </a:lnSpc>
              <a:spcBef>
                <a:spcPts val="0"/>
              </a:spcBef>
              <a:buNone/>
            </a:pPr>
            <a:r>
              <a:rPr lang="en-US" sz="3000" dirty="0"/>
              <a:t>Environmental Studies majors have two options:</a:t>
            </a:r>
          </a:p>
          <a:p>
            <a:pPr>
              <a:lnSpc>
                <a:spcPct val="120000"/>
              </a:lnSpc>
              <a:spcBef>
                <a:spcPts val="0"/>
              </a:spcBef>
            </a:pPr>
            <a:r>
              <a:rPr lang="en-US" sz="3000" dirty="0"/>
              <a:t>CHM 2045C, lecture &amp; lab (4 credits total)</a:t>
            </a:r>
          </a:p>
          <a:p>
            <a:pPr>
              <a:lnSpc>
                <a:spcPct val="120000"/>
              </a:lnSpc>
              <a:spcBef>
                <a:spcPts val="0"/>
              </a:spcBef>
            </a:pPr>
            <a:r>
              <a:rPr lang="en-US" sz="3000" dirty="0"/>
              <a:t>CHM 2040 and CHM 2041 (3 credits each, 6 total)</a:t>
            </a:r>
          </a:p>
          <a:p>
            <a:pPr marL="0" indent="0">
              <a:lnSpc>
                <a:spcPct val="120000"/>
              </a:lnSpc>
              <a:spcBef>
                <a:spcPts val="0"/>
              </a:spcBef>
              <a:buNone/>
            </a:pPr>
            <a:endParaRPr lang="en-US" sz="3000" dirty="0"/>
          </a:p>
          <a:p>
            <a:pPr marL="0" indent="0">
              <a:lnSpc>
                <a:spcPct val="120000"/>
              </a:lnSpc>
              <a:spcBef>
                <a:spcPts val="0"/>
              </a:spcBef>
              <a:buNone/>
            </a:pPr>
            <a:r>
              <a:rPr lang="en-US" sz="3000" dirty="0"/>
              <a:t>CHM 2045C requires successful completion of the Chemistry Placement Exam. </a:t>
            </a:r>
            <a:r>
              <a:rPr lang="en-US" sz="3000" b="1" dirty="0"/>
              <a:t>NO REPEATS</a:t>
            </a:r>
            <a:r>
              <a:rPr lang="en-US" sz="3000" dirty="0"/>
              <a:t>.</a:t>
            </a:r>
          </a:p>
          <a:p>
            <a:pPr marL="0" indent="0">
              <a:lnSpc>
                <a:spcPct val="120000"/>
              </a:lnSpc>
              <a:spcBef>
                <a:spcPts val="0"/>
              </a:spcBef>
              <a:buNone/>
            </a:pPr>
            <a:endParaRPr lang="en-US" sz="3000" dirty="0"/>
          </a:p>
          <a:p>
            <a:pPr marL="0" indent="0">
              <a:lnSpc>
                <a:spcPct val="120000"/>
              </a:lnSpc>
              <a:spcBef>
                <a:spcPts val="0"/>
              </a:spcBef>
              <a:buNone/>
            </a:pPr>
            <a:r>
              <a:rPr lang="en-US" sz="3000" dirty="0"/>
              <a:t>If you do not score high enough on this exam, take          CHM 2040 and CHM 2041.</a:t>
            </a:r>
          </a:p>
          <a:p>
            <a:pPr marL="0" indent="0">
              <a:lnSpc>
                <a:spcPct val="120000"/>
              </a:lnSpc>
              <a:spcBef>
                <a:spcPts val="0"/>
              </a:spcBef>
              <a:buNone/>
            </a:pPr>
            <a:endParaRPr lang="en-US" sz="3000" dirty="0"/>
          </a:p>
          <a:p>
            <a:pPr marL="0" indent="0">
              <a:lnSpc>
                <a:spcPct val="120000"/>
              </a:lnSpc>
              <a:spcBef>
                <a:spcPts val="0"/>
              </a:spcBef>
              <a:buNone/>
            </a:pPr>
            <a:r>
              <a:rPr lang="en-US" sz="3000" dirty="0"/>
              <a:t>If you do not want to take the placement exam, take       CHM 2040 and CHM 2041.</a:t>
            </a:r>
          </a:p>
          <a:p>
            <a:pPr marL="0" indent="0">
              <a:lnSpc>
                <a:spcPct val="120000"/>
              </a:lnSpc>
              <a:buNone/>
            </a:pPr>
            <a:endParaRPr lang="en-US" dirty="0"/>
          </a:p>
        </p:txBody>
      </p:sp>
    </p:spTree>
    <p:extLst>
      <p:ext uri="{BB962C8B-B14F-4D97-AF65-F5344CB8AC3E}">
        <p14:creationId xmlns:p14="http://schemas.microsoft.com/office/powerpoint/2010/main" val="346173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1394437"/>
            <a:ext cx="9144000" cy="6366834"/>
          </a:xfrm>
        </p:spPr>
        <p:txBody>
          <a:bodyPr>
            <a:noAutofit/>
          </a:bodyPr>
          <a:lstStyle/>
          <a:p>
            <a:pPr marL="0" indent="0">
              <a:buNone/>
            </a:pPr>
            <a:r>
              <a:rPr lang="en-US" sz="1800" dirty="0"/>
              <a:t>The College of Undergraduate Studies – Department of Interdisciplinary Studies offers several majors, minors, and certificates that incorporate a broader scope of curricula than traditional disciplinary academic programs. Each of our degree programs offers students an opportunity to tailor their curriculum to best reflect their interests and needs.</a:t>
            </a:r>
          </a:p>
          <a:p>
            <a:pPr marL="0" indent="0">
              <a:buNone/>
            </a:pPr>
            <a:r>
              <a:rPr lang="en-US" sz="1800" dirty="0"/>
              <a:t> </a:t>
            </a:r>
          </a:p>
          <a:p>
            <a:pPr marL="0" indent="0">
              <a:buNone/>
            </a:pPr>
            <a:r>
              <a:rPr lang="en-US" sz="1800" b="1" u="sng" dirty="0"/>
              <a:t>Online and campus-based majors</a:t>
            </a:r>
            <a:endParaRPr lang="en-US" sz="1800" dirty="0"/>
          </a:p>
          <a:p>
            <a:r>
              <a:rPr lang="en-US" sz="1800" dirty="0"/>
              <a:t>Bachelor of Arts or Science in Interdisciplinary Studies</a:t>
            </a:r>
          </a:p>
          <a:p>
            <a:r>
              <a:rPr lang="en-US" sz="1800" dirty="0"/>
              <a:t>Bachelor of Arts in Interdisciplinary Studies – Diversity Studies Track</a:t>
            </a:r>
          </a:p>
          <a:p>
            <a:r>
              <a:rPr lang="en-US" sz="1800" dirty="0"/>
              <a:t>Bachelor of General Studies in Integrative General Studies</a:t>
            </a:r>
          </a:p>
          <a:p>
            <a:pPr marL="0" indent="0">
              <a:buNone/>
            </a:pPr>
            <a:endParaRPr lang="en-US" sz="1800" dirty="0"/>
          </a:p>
          <a:p>
            <a:pPr marL="0" indent="0">
              <a:buNone/>
            </a:pPr>
            <a:r>
              <a:rPr lang="en-US" sz="1800" b="1" u="sng" dirty="0"/>
              <a:t>Campus-based major (not online)</a:t>
            </a:r>
            <a:endParaRPr lang="en-US" sz="1800" dirty="0"/>
          </a:p>
          <a:p>
            <a:r>
              <a:rPr lang="en-US" sz="1800" dirty="0"/>
              <a:t>Bachelor of Science in Environmental Studies</a:t>
            </a:r>
          </a:p>
          <a:p>
            <a:pPr lvl="1"/>
            <a:r>
              <a:rPr lang="en-US" sz="1800" dirty="0"/>
              <a:t>Sciences Track and Communication and Planning Track</a:t>
            </a:r>
          </a:p>
          <a:p>
            <a:pPr marL="0" indent="0" algn="ctr">
              <a:buNone/>
            </a:pPr>
            <a:endParaRPr lang="en-US" altLang="ko-KR" sz="1800" dirty="0">
              <a:solidFill>
                <a:srgbClr val="C00000"/>
              </a:solidFill>
              <a:latin typeface="Helvetica" panose="020B0604020202020204" pitchFamily="34" charset="0"/>
              <a:cs typeface="Helvetica" panose="020B0604020202020204" pitchFamily="34" charset="0"/>
            </a:endParaRPr>
          </a:p>
          <a:p>
            <a:pPr marL="285750" indent="-285750">
              <a:buFont typeface="Courier New" panose="02070309020205020404" pitchFamily="49" charset="0"/>
              <a:buChar char="o"/>
            </a:pPr>
            <a:endParaRPr lang="en-US" altLang="ko-KR" sz="1800" dirty="0">
              <a:latin typeface="Helvetica" panose="020B0604020202020204" pitchFamily="34" charset="0"/>
              <a:cs typeface="Helvetica" panose="020B0604020202020204" pitchFamily="34" charset="0"/>
            </a:endParaRPr>
          </a:p>
          <a:p>
            <a:pPr>
              <a:buFont typeface="Courier New" panose="02070309020205020404" pitchFamily="49" charset="0"/>
              <a:buChar char="o"/>
            </a:pPr>
            <a:endParaRPr lang="en-US" altLang="ko-KR" sz="1800" dirty="0">
              <a:latin typeface="Helvetica" panose="020B0604020202020204" pitchFamily="34" charset="0"/>
              <a:cs typeface="Helvetica" panose="020B0604020202020204" pitchFamily="34" charset="0"/>
            </a:endParaRPr>
          </a:p>
          <a:p>
            <a:pPr marL="285750" indent="-285750">
              <a:buFont typeface="Courier New" panose="02070309020205020404" pitchFamily="49" charset="0"/>
              <a:buChar char="o"/>
            </a:pPr>
            <a:endParaRPr lang="en-US" altLang="ko-KR" sz="1800" dirty="0">
              <a:latin typeface="Helvetica" panose="020B0604020202020204" pitchFamily="34" charset="0"/>
              <a:cs typeface="Helvetica" panose="020B0604020202020204" pitchFamily="34" charset="0"/>
            </a:endParaRPr>
          </a:p>
          <a:p>
            <a:pPr marL="0" indent="0">
              <a:lnSpc>
                <a:spcPct val="100000"/>
              </a:lnSpc>
              <a:spcBef>
                <a:spcPts val="0"/>
              </a:spcBef>
              <a:buNone/>
              <a:defRPr/>
            </a:pPr>
            <a:endParaRPr lang="en-US" sz="1800"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229746"/>
            <a:ext cx="9144000" cy="109547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Welcome to the College of Undergraduate Studies! </a:t>
            </a:r>
          </a:p>
        </p:txBody>
      </p:sp>
    </p:spTree>
    <p:extLst>
      <p:ext uri="{BB962C8B-B14F-4D97-AF65-F5344CB8AC3E}">
        <p14:creationId xmlns:p14="http://schemas.microsoft.com/office/powerpoint/2010/main" val="38750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98"/>
            <a:ext cx="9232490" cy="932732"/>
          </a:xfrm>
        </p:spPr>
        <p:txBody>
          <a:bodyPr>
            <a:normAutofit/>
          </a:bodyPr>
          <a:lstStyle/>
          <a:p>
            <a:pPr algn="ctr"/>
            <a:r>
              <a:rPr lang="en-US" sz="3500" b="1" dirty="0">
                <a:latin typeface="Helvetica" panose="020B0604020202020204" pitchFamily="34" charset="0"/>
                <a:cs typeface="Helvetica" panose="020B0604020202020204" pitchFamily="34" charset="0"/>
              </a:rPr>
              <a:t>Chemistry Placement Test</a:t>
            </a:r>
          </a:p>
        </p:txBody>
      </p:sp>
      <p:sp>
        <p:nvSpPr>
          <p:cNvPr id="3" name="Content Placeholder 2"/>
          <p:cNvSpPr>
            <a:spLocks noGrp="1"/>
          </p:cNvSpPr>
          <p:nvPr>
            <p:ph idx="1"/>
          </p:nvPr>
        </p:nvSpPr>
        <p:spPr>
          <a:xfrm>
            <a:off x="0" y="953730"/>
            <a:ext cx="9144000" cy="4351338"/>
          </a:xfrm>
        </p:spPr>
        <p:txBody>
          <a:bodyPr>
            <a:normAutofit lnSpcReduction="10000"/>
          </a:bodyPr>
          <a:lstStyle/>
          <a:p>
            <a:pPr marL="0" indent="0">
              <a:buNone/>
            </a:pPr>
            <a:r>
              <a:rPr lang="en-US" dirty="0"/>
              <a:t>To request access, send an email to the Chemistry department using your Knights email.</a:t>
            </a:r>
          </a:p>
          <a:p>
            <a:pPr marL="0" indent="0">
              <a:buNone/>
            </a:pPr>
            <a:endParaRPr lang="en-US" dirty="0"/>
          </a:p>
          <a:p>
            <a:pPr marL="0" indent="0">
              <a:buNone/>
            </a:pPr>
            <a:r>
              <a:rPr lang="en-US" dirty="0"/>
              <a:t>This may take a few weeks. BE PROACTIVE!</a:t>
            </a:r>
          </a:p>
          <a:p>
            <a:pPr marL="0" indent="0">
              <a:buNone/>
            </a:pPr>
            <a:endParaRPr lang="en-US" dirty="0"/>
          </a:p>
          <a:p>
            <a:r>
              <a:rPr lang="en-US" dirty="0"/>
              <a:t>Include: Full name and NID</a:t>
            </a:r>
          </a:p>
          <a:p>
            <a:r>
              <a:rPr lang="en-US" dirty="0">
                <a:hlinkClick r:id="rId2"/>
              </a:rPr>
              <a:t>Chemplacement@ucf.edu</a:t>
            </a:r>
            <a:r>
              <a:rPr lang="en-US" dirty="0"/>
              <a:t> </a:t>
            </a:r>
          </a:p>
          <a:p>
            <a:r>
              <a:rPr lang="en-US" dirty="0"/>
              <a:t>One hour to take exam</a:t>
            </a:r>
          </a:p>
          <a:p>
            <a:r>
              <a:rPr lang="en-US" dirty="0"/>
              <a:t>Cannot retake</a:t>
            </a:r>
          </a:p>
        </p:txBody>
      </p:sp>
    </p:spTree>
    <p:extLst>
      <p:ext uri="{BB962C8B-B14F-4D97-AF65-F5344CB8AC3E}">
        <p14:creationId xmlns:p14="http://schemas.microsoft.com/office/powerpoint/2010/main" val="362164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or Science in</a:t>
            </a:r>
          </a:p>
          <a:p>
            <a:pPr algn="ctr">
              <a:lnSpc>
                <a:spcPct val="100000"/>
              </a:lnSpc>
            </a:pPr>
            <a:r>
              <a:rPr lang="en-US" sz="2800" b="1" dirty="0">
                <a:latin typeface="Helvetica" charset="0"/>
                <a:ea typeface="Helvetica" charset="0"/>
                <a:cs typeface="Helvetica" charset="0"/>
              </a:rPr>
              <a:t>Interdisciplinary Studies </a:t>
            </a:r>
          </a:p>
          <a:p>
            <a:pPr algn="ctr">
              <a:lnSpc>
                <a:spcPct val="100000"/>
              </a:lnSpc>
            </a:pPr>
            <a:r>
              <a:rPr lang="en-US" sz="2800" b="1" dirty="0">
                <a:latin typeface="Helvetica" charset="0"/>
                <a:ea typeface="Helvetica" charset="0"/>
                <a:cs typeface="Helvetica" charset="0"/>
              </a:rPr>
              <a:t>Program Information</a:t>
            </a:r>
          </a:p>
        </p:txBody>
      </p:sp>
      <p:pic>
        <p:nvPicPr>
          <p:cNvPr id="3074" name="Picture 2">
            <a:extLst>
              <a:ext uri="{FF2B5EF4-FFF2-40B4-BE49-F238E27FC236}">
                <a16:creationId xmlns:a16="http://schemas.microsoft.com/office/drawing/2014/main" id="{7E5EAAEF-EC04-4C32-8F4A-CBFD828C7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91" y="1737928"/>
            <a:ext cx="7957617" cy="39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0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or Science in</a:t>
            </a:r>
          </a:p>
          <a:p>
            <a:pPr algn="ctr">
              <a:lnSpc>
                <a:spcPct val="100000"/>
              </a:lnSpc>
            </a:pPr>
            <a:r>
              <a:rPr lang="en-US" sz="2800" b="1" dirty="0">
                <a:latin typeface="Helvetica" charset="0"/>
                <a:ea typeface="Helvetica" charset="0"/>
                <a:cs typeface="Helvetica" charset="0"/>
              </a:rPr>
              <a:t>Interdisciplinary Studies </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575262"/>
            <a:ext cx="9144000" cy="5632311"/>
          </a:xfrm>
          <a:prstGeom prst="rect">
            <a:avLst/>
          </a:prstGeom>
        </p:spPr>
        <p:txBody>
          <a:bodyPr wrap="square">
            <a:spAutoFit/>
          </a:bodyPr>
          <a:lstStyle/>
          <a:p>
            <a:r>
              <a:rPr lang="en-US" b="1" dirty="0">
                <a:latin typeface="Helvetica" panose="020B0604020202020204" pitchFamily="34" charset="0"/>
                <a:cs typeface="Helvetica" panose="020B0604020202020204" pitchFamily="34" charset="0"/>
              </a:rPr>
              <a:t>Bachelor of Arts or Science in Interdisciplinary Studies</a:t>
            </a:r>
            <a:endParaRPr lang="en-US" dirty="0">
              <a:latin typeface="Helvetica" panose="020B0604020202020204" pitchFamily="34" charset="0"/>
              <a:cs typeface="Helvetica" panose="020B0604020202020204" pitchFamily="34" charset="0"/>
            </a:endParaRPr>
          </a:p>
          <a:p>
            <a:r>
              <a:rPr lang="en-US" i="1" dirty="0">
                <a:latin typeface="Helvetica" panose="020B0604020202020204" pitchFamily="34" charset="0"/>
                <a:cs typeface="Helvetica" panose="020B0604020202020204" pitchFamily="34" charset="0"/>
              </a:rPr>
              <a:t>This program works best if students have a clear goal for after graduation in mind and if you have multiple interests. Students are required to study and integrate three different disciplines. Students are required to take two core classes, two areas of study, and one minor.  The Interdisciplinary Studies program leads to either a Bachelor of Arts or Bachelor of Science degree depending upon the selected areas of study and minor. A full breakdown of the requirements is provided.</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To ensure that students demonstrate a sufficient understanding of the course material and learning objectives of this academic program, only grades of “C” (2.0) or better or ”S” may be used to satisfy program requirements.</a:t>
            </a:r>
          </a:p>
          <a:p>
            <a:endParaRPr lang="en-US" dirty="0">
              <a:latin typeface="Helvetica" panose="020B0604020202020204" pitchFamily="34" charset="0"/>
              <a:cs typeface="Helvetica" panose="020B0604020202020204" pitchFamily="34" charset="0"/>
            </a:endParaRPr>
          </a:p>
          <a:p>
            <a:r>
              <a:rPr lang="en-US" b="1" dirty="0">
                <a:latin typeface="Helvetica" panose="020B0604020202020204" pitchFamily="34" charset="0"/>
                <a:cs typeface="Helvetica" panose="020B0604020202020204" pitchFamily="34" charset="0"/>
              </a:rPr>
              <a:t>Additional Information</a:t>
            </a:r>
            <a:endParaRPr lang="en-US" dirty="0">
              <a:latin typeface="Helvetica" panose="020B0604020202020204" pitchFamily="34" charset="0"/>
              <a:cs typeface="Helvetica" panose="020B0604020202020204" pitchFamily="34" charset="0"/>
            </a:endParaRPr>
          </a:p>
          <a:p>
            <a:r>
              <a:rPr lang="en-US" i="1" dirty="0">
                <a:latin typeface="Helvetica" panose="020B0604020202020204" pitchFamily="34" charset="0"/>
                <a:cs typeface="Helvetica" panose="020B0604020202020204" pitchFamily="34" charset="0"/>
              </a:rPr>
              <a:t>A student’s degree type (Bachelor of Arts or Bachelor of Science) is determined by their two areas of study and minor. Your diploma will list your major of Interdisciplinary Studies. The areas and minor will not be listed. The areas are not listed on our transcript.</a:t>
            </a:r>
          </a:p>
          <a:p>
            <a:endParaRPr lang="en-US" dirty="0">
              <a:latin typeface="Helvetica" panose="020B0604020202020204" pitchFamily="34" charset="0"/>
              <a:cs typeface="Helvetica" panose="020B0604020202020204" pitchFamily="34" charset="0"/>
            </a:endParaRPr>
          </a:p>
          <a:p>
            <a:endParaRPr lang="en-US" b="0" i="0" dirty="0">
              <a:effectLst/>
              <a:latin typeface="Helvetica" panose="020B0604020202020204" pitchFamily="34" charset="0"/>
              <a:cs typeface="Helvetica" panose="020B0604020202020204" pitchFamily="34" charset="0"/>
            </a:endParaRPr>
          </a:p>
          <a:p>
            <a:endParaRPr lang="en-US" b="0" i="0" dirty="0">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808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or Science in</a:t>
            </a:r>
          </a:p>
          <a:p>
            <a:pPr algn="ctr">
              <a:lnSpc>
                <a:spcPct val="100000"/>
              </a:lnSpc>
            </a:pPr>
            <a:r>
              <a:rPr lang="en-US" sz="2800" b="1" dirty="0">
                <a:latin typeface="Helvetica" charset="0"/>
                <a:ea typeface="Helvetica" charset="0"/>
                <a:cs typeface="Helvetica" charset="0"/>
              </a:rPr>
              <a:t>Interdisciplinary Studies </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475510"/>
            <a:ext cx="9144000" cy="4708981"/>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General Education Program (GEP)</a:t>
            </a:r>
          </a:p>
          <a:p>
            <a:r>
              <a:rPr lang="en-US" sz="1200" dirty="0">
                <a:latin typeface="Helvetica" panose="020B0604020202020204" pitchFamily="34" charset="0"/>
                <a:cs typeface="Helvetica" panose="020B0604020202020204" pitchFamily="34" charset="0"/>
              </a:rPr>
              <a:t>The General Education Program at UCF is waived with an AA degree from a Florida public state college or community college. The following reflects UCF’s GEP.</a:t>
            </a:r>
          </a:p>
          <a:p>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GEP 1: ENC 1101 – English I</a:t>
            </a:r>
          </a:p>
          <a:p>
            <a:r>
              <a:rPr lang="en-US" sz="1200" dirty="0">
                <a:latin typeface="Helvetica" panose="020B0604020202020204" pitchFamily="34" charset="0"/>
                <a:cs typeface="Helvetica" panose="020B0604020202020204" pitchFamily="34" charset="0"/>
              </a:rPr>
              <a:t>GEP 2: ENC 1102 – English II</a:t>
            </a:r>
          </a:p>
          <a:p>
            <a:r>
              <a:rPr lang="en-US" sz="1200" dirty="0">
                <a:latin typeface="Helvetica" panose="020B0604020202020204" pitchFamily="34" charset="0"/>
                <a:cs typeface="Helvetica" panose="020B0604020202020204" pitchFamily="34" charset="0"/>
              </a:rPr>
              <a:t>GEP 3: COM 1000, SPC 1603, OR SPC 1608</a:t>
            </a:r>
          </a:p>
          <a:p>
            <a:r>
              <a:rPr lang="en-US" sz="1200" dirty="0">
                <a:latin typeface="Helvetica" panose="020B0604020202020204" pitchFamily="34" charset="0"/>
                <a:cs typeface="Helvetica" panose="020B0604020202020204" pitchFamily="34" charset="0"/>
              </a:rPr>
              <a:t>GEP 4: Historical/Cultural Foundation</a:t>
            </a:r>
          </a:p>
          <a:p>
            <a:r>
              <a:rPr lang="en-US" sz="1200" dirty="0">
                <a:latin typeface="Helvetica" panose="020B0604020202020204" pitchFamily="34" charset="0"/>
                <a:cs typeface="Helvetica" panose="020B0604020202020204" pitchFamily="34" charset="0"/>
              </a:rPr>
              <a:t>GEP 5: Historical/Cultural Foundation</a:t>
            </a:r>
          </a:p>
          <a:p>
            <a:r>
              <a:rPr lang="en-US" sz="1200" dirty="0">
                <a:latin typeface="Helvetica" panose="020B0604020202020204" pitchFamily="34" charset="0"/>
                <a:cs typeface="Helvetica" panose="020B0604020202020204" pitchFamily="34" charset="0"/>
              </a:rPr>
              <a:t>GEP 6: Historical/Cultural Foundation</a:t>
            </a:r>
          </a:p>
          <a:p>
            <a:r>
              <a:rPr lang="en-US" sz="1200" dirty="0">
                <a:latin typeface="Helvetica" panose="020B0604020202020204" pitchFamily="34" charset="0"/>
                <a:cs typeface="Helvetica" panose="020B0604020202020204" pitchFamily="34" charset="0"/>
              </a:rPr>
              <a:t>GEP 7: Mathematical Foundation </a:t>
            </a:r>
          </a:p>
          <a:p>
            <a:r>
              <a:rPr lang="en-US" sz="1200" dirty="0">
                <a:latin typeface="Helvetica" panose="020B0604020202020204" pitchFamily="34" charset="0"/>
                <a:cs typeface="Helvetica" panose="020B0604020202020204" pitchFamily="34" charset="0"/>
              </a:rPr>
              <a:t>GEP 8: Mathematical Foundation </a:t>
            </a:r>
          </a:p>
          <a:p>
            <a:r>
              <a:rPr lang="en-US" sz="1200" dirty="0">
                <a:latin typeface="Helvetica" panose="020B0604020202020204" pitchFamily="34" charset="0"/>
                <a:cs typeface="Helvetica" panose="020B0604020202020204" pitchFamily="34" charset="0"/>
              </a:rPr>
              <a:t>GEP 9: Social Foundation </a:t>
            </a:r>
          </a:p>
          <a:p>
            <a:r>
              <a:rPr lang="en-US" sz="1200" dirty="0">
                <a:latin typeface="Helvetica" panose="020B0604020202020204" pitchFamily="34" charset="0"/>
                <a:cs typeface="Helvetica" panose="020B0604020202020204" pitchFamily="34" charset="0"/>
              </a:rPr>
              <a:t>GEP 10: Social Foundation</a:t>
            </a:r>
          </a:p>
          <a:p>
            <a:r>
              <a:rPr lang="en-US" sz="1200" dirty="0">
                <a:latin typeface="Helvetica" panose="020B0604020202020204" pitchFamily="34" charset="0"/>
                <a:cs typeface="Helvetica" panose="020B0604020202020204" pitchFamily="34" charset="0"/>
              </a:rPr>
              <a:t>GEP 11: Science Foundation - Physical</a:t>
            </a:r>
          </a:p>
          <a:p>
            <a:r>
              <a:rPr lang="en-US" sz="1200" dirty="0">
                <a:latin typeface="Helvetica" panose="020B0604020202020204" pitchFamily="34" charset="0"/>
                <a:cs typeface="Helvetica" panose="020B0604020202020204" pitchFamily="34" charset="0"/>
              </a:rPr>
              <a:t>GEP 12: Science Foundation - Life Science</a:t>
            </a:r>
          </a:p>
          <a:p>
            <a:r>
              <a:rPr lang="en-US" sz="1200" dirty="0">
                <a:latin typeface="Helvetica" panose="020B0604020202020204" pitchFamily="34" charset="0"/>
                <a:cs typeface="Helvetica" panose="020B0604020202020204" pitchFamily="34" charset="0"/>
              </a:rPr>
              <a:t>Civic Literacy </a:t>
            </a:r>
          </a:p>
          <a:p>
            <a:endParaRPr lang="en-US" sz="12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have four Gordon Rule Writing Courses (GRW) typically GEP 1, 2, and two additional classes from GEP 4, 5, 6.</a:t>
            </a: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also satisfy State Core from each foundation area. </a:t>
            </a:r>
          </a:p>
          <a:p>
            <a:pPr marL="171450" indent="-171450">
              <a:buFont typeface="Arial" panose="020B0604020202020204" pitchFamily="34" charset="0"/>
              <a:buChar char="•"/>
            </a:pPr>
            <a:r>
              <a:rPr lang="en-US" sz="1200" b="1" dirty="0">
                <a:highlight>
                  <a:srgbClr val="FFFF00"/>
                </a:highlight>
                <a:latin typeface="Helvetica" panose="020B0604020202020204" pitchFamily="34" charset="0"/>
                <a:cs typeface="Helvetica" panose="020B0604020202020204" pitchFamily="34" charset="0"/>
              </a:rPr>
              <a:t>An advisor will discuss your specific requirements when we break out into smaller groups or one-on-one advising.</a:t>
            </a:r>
          </a:p>
          <a:p>
            <a:endParaRPr lang="en-US" sz="1200" b="1" dirty="0">
              <a:highlight>
                <a:srgbClr val="FFFF00"/>
              </a:highlight>
              <a:latin typeface="Helvetica" panose="020B0604020202020204" pitchFamily="34" charset="0"/>
              <a:cs typeface="Helvetica" panose="020B0604020202020204" pitchFamily="34" charset="0"/>
            </a:endParaRPr>
          </a:p>
          <a:p>
            <a:r>
              <a:rPr lang="en-US" sz="1200" b="1" dirty="0">
                <a:latin typeface="Helvetica" panose="020B0604020202020204" pitchFamily="34" charset="0"/>
                <a:cs typeface="Helvetica" panose="020B0604020202020204" pitchFamily="34" charset="0"/>
              </a:rPr>
              <a:t>High School Foreign Language Admission Requirement</a:t>
            </a:r>
          </a:p>
          <a:p>
            <a:r>
              <a:rPr lang="en-US" sz="1200" dirty="0">
                <a:latin typeface="Helvetica" panose="020B0604020202020204" pitchFamily="34" charset="0"/>
                <a:cs typeface="Helvetica" panose="020B0604020202020204" pitchFamily="34" charset="0"/>
              </a:rPr>
              <a:t>Two years of high school foreign language. Students must submit an official high school transcript to Undergraduate Admissions. If you did not complete this requirement in high school, it is an automatic graduation requirement.</a:t>
            </a:r>
          </a:p>
        </p:txBody>
      </p:sp>
    </p:spTree>
    <p:extLst>
      <p:ext uri="{BB962C8B-B14F-4D97-AF65-F5344CB8AC3E}">
        <p14:creationId xmlns:p14="http://schemas.microsoft.com/office/powerpoint/2010/main" val="65324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or Science in</a:t>
            </a:r>
          </a:p>
          <a:p>
            <a:pPr algn="ctr">
              <a:lnSpc>
                <a:spcPct val="100000"/>
              </a:lnSpc>
            </a:pPr>
            <a:r>
              <a:rPr lang="en-US" sz="2800" b="1" dirty="0">
                <a:latin typeface="Helvetica" charset="0"/>
                <a:ea typeface="Helvetica" charset="0"/>
                <a:cs typeface="Helvetica" charset="0"/>
              </a:rPr>
              <a:t>Interdisciplinary Studies </a:t>
            </a:r>
          </a:p>
          <a:p>
            <a:pPr algn="ctr">
              <a:lnSpc>
                <a:spcPct val="100000"/>
              </a:lnSpc>
            </a:pPr>
            <a:r>
              <a:rPr lang="en-US" sz="2800" b="1" dirty="0">
                <a:latin typeface="Helvetica" charset="0"/>
                <a:ea typeface="Helvetica" charset="0"/>
                <a:cs typeface="Helvetica" charset="0"/>
              </a:rPr>
              <a:t>Program Information</a:t>
            </a:r>
          </a:p>
        </p:txBody>
      </p:sp>
      <p:sp>
        <p:nvSpPr>
          <p:cNvPr id="6" name="Content Placeholder 2">
            <a:extLst>
              <a:ext uri="{FF2B5EF4-FFF2-40B4-BE49-F238E27FC236}">
                <a16:creationId xmlns:a16="http://schemas.microsoft.com/office/drawing/2014/main" id="{3C55EC78-0D2C-4EDB-B05D-D6E953E8D09E}"/>
              </a:ext>
            </a:extLst>
          </p:cNvPr>
          <p:cNvSpPr txBox="1">
            <a:spLocks/>
          </p:cNvSpPr>
          <p:nvPr/>
        </p:nvSpPr>
        <p:spPr>
          <a:xfrm>
            <a:off x="4472247" y="3238318"/>
            <a:ext cx="4592780" cy="1306332"/>
          </a:xfrm>
          <a:prstGeom prst="rect">
            <a:avLst/>
          </a:prstGeom>
          <a:ln>
            <a:solidFill>
              <a:schemeClr val="tx1"/>
            </a:solidFill>
            <a:prstDash val="soli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Helvetica" panose="020B0604020202020204" pitchFamily="34" charset="0"/>
                <a:cs typeface="Helvetica" panose="020B0604020202020204" pitchFamily="34" charset="0"/>
              </a:rPr>
              <a:t>College-level Language or Multicultural Requirement – Varies </a:t>
            </a:r>
          </a:p>
          <a:p>
            <a:pPr marL="0" indent="0">
              <a:buFont typeface="Arial" panose="020B0604020202020204" pitchFamily="34" charset="0"/>
              <a:buNone/>
            </a:pPr>
            <a:r>
              <a:rPr lang="en-US" sz="1000" i="1" dirty="0">
                <a:latin typeface="Helvetica" panose="020B0604020202020204" pitchFamily="34" charset="0"/>
                <a:cs typeface="Helvetica" panose="020B0604020202020204" pitchFamily="34" charset="0"/>
              </a:rPr>
              <a:t>Bachelor of Arts degree type requires proficiency through the second-semester of the college-level foreign language. AP, CLEP, or FLATS examination can also satisfy this requirement.</a:t>
            </a:r>
            <a:endParaRPr lang="en-US" sz="1000" dirty="0">
              <a:latin typeface="Helvetica" panose="020B0604020202020204" pitchFamily="34" charset="0"/>
              <a:cs typeface="Helvetica" panose="020B0604020202020204" pitchFamily="34" charset="0"/>
            </a:endParaRPr>
          </a:p>
          <a:p>
            <a:pPr marL="0" indent="0">
              <a:buNone/>
            </a:pPr>
            <a:r>
              <a:rPr lang="en-US" sz="1000" i="1" dirty="0">
                <a:latin typeface="Helvetica" panose="020B0604020202020204" pitchFamily="34" charset="0"/>
                <a:cs typeface="Helvetica" panose="020B0604020202020204" pitchFamily="34" charset="0"/>
              </a:rPr>
              <a:t>Bachelor of Science degree type requires one semester of a college-level foreign language or approved multicultural course substitution. Let your advisor know if you can speak a foreign language.</a:t>
            </a:r>
            <a:endParaRPr lang="en-US" sz="1000"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89E38C44-E53D-47E1-BB94-48125D93E7A1}"/>
              </a:ext>
            </a:extLst>
          </p:cNvPr>
          <p:cNvSpPr txBox="1">
            <a:spLocks/>
          </p:cNvSpPr>
          <p:nvPr/>
        </p:nvSpPr>
        <p:spPr>
          <a:xfrm>
            <a:off x="3753196" y="5349240"/>
            <a:ext cx="5311831" cy="707886"/>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latin typeface="Helvetica" panose="020B0604020202020204" pitchFamily="34" charset="0"/>
                <a:cs typeface="Helvetica" panose="020B0604020202020204" pitchFamily="34" charset="0"/>
              </a:rPr>
              <a:t>Interdisciplinary Studies Capstone – 3 upper-level credits </a:t>
            </a:r>
          </a:p>
          <a:p>
            <a:pPr marL="0" indent="0">
              <a:lnSpc>
                <a:spcPct val="100000"/>
              </a:lnSpc>
              <a:spcBef>
                <a:spcPts val="0"/>
              </a:spcBef>
              <a:buFont typeface="Arial" panose="020B0604020202020204" pitchFamily="34" charset="0"/>
              <a:buNone/>
            </a:pPr>
            <a:r>
              <a:rPr lang="en-US" sz="1000" i="1" dirty="0">
                <a:latin typeface="Helvetica" panose="020B0604020202020204" pitchFamily="34" charset="0"/>
                <a:cs typeface="Helvetica" panose="020B0604020202020204" pitchFamily="34" charset="0"/>
              </a:rPr>
              <a:t>Students are required to take this course in their graduating semester. </a:t>
            </a:r>
          </a:p>
          <a:p>
            <a:pPr marL="0" indent="0">
              <a:lnSpc>
                <a:spcPct val="100000"/>
              </a:lnSpc>
              <a:spcBef>
                <a:spcPts val="0"/>
              </a:spcBef>
              <a:buFont typeface="Arial" panose="020B0604020202020204" pitchFamily="34" charset="0"/>
              <a:buNone/>
            </a:pPr>
            <a:endParaRPr lang="en-US" sz="1000" dirty="0">
              <a:latin typeface="Helvetica" panose="020B0604020202020204" pitchFamily="34" charset="0"/>
              <a:cs typeface="Helvetica" panose="020B0604020202020204" pitchFamily="34" charset="0"/>
            </a:endParaRPr>
          </a:p>
          <a:p>
            <a:pPr marL="0" indent="0">
              <a:lnSpc>
                <a:spcPct val="100000"/>
              </a:lnSpc>
              <a:spcBef>
                <a:spcPts val="0"/>
              </a:spcBef>
              <a:buFont typeface="Arial" panose="020B0604020202020204" pitchFamily="34" charset="0"/>
              <a:buNone/>
            </a:pPr>
            <a:r>
              <a:rPr lang="en-US" sz="1000" dirty="0">
                <a:latin typeface="Helvetica" panose="020B0604020202020204" pitchFamily="34" charset="0"/>
                <a:cs typeface="Helvetica" panose="020B0604020202020204" pitchFamily="34" charset="0"/>
              </a:rPr>
              <a:t>IDS 4934 – Capstone Experience</a:t>
            </a:r>
          </a:p>
        </p:txBody>
      </p:sp>
      <p:sp>
        <p:nvSpPr>
          <p:cNvPr id="8" name="Content Placeholder 2">
            <a:extLst>
              <a:ext uri="{FF2B5EF4-FFF2-40B4-BE49-F238E27FC236}">
                <a16:creationId xmlns:a16="http://schemas.microsoft.com/office/drawing/2014/main" id="{208C491E-0C4B-434F-814F-1857E0E49C13}"/>
              </a:ext>
            </a:extLst>
          </p:cNvPr>
          <p:cNvSpPr txBox="1">
            <a:spLocks/>
          </p:cNvSpPr>
          <p:nvPr/>
        </p:nvSpPr>
        <p:spPr>
          <a:xfrm>
            <a:off x="3724102" y="1508760"/>
            <a:ext cx="5340925" cy="871952"/>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000" b="1" dirty="0">
                <a:latin typeface="Helvetica" panose="020B0604020202020204" pitchFamily="34" charset="0"/>
                <a:cs typeface="Helvetica" panose="020B0604020202020204" pitchFamily="34" charset="0"/>
              </a:rPr>
              <a:t>Interdisciplinary Studies Cornerstone – 3 upper-level credits </a:t>
            </a:r>
          </a:p>
          <a:p>
            <a:pPr marL="0" indent="0">
              <a:lnSpc>
                <a:spcPct val="100000"/>
              </a:lnSpc>
              <a:spcBef>
                <a:spcPts val="0"/>
              </a:spcBef>
              <a:buFont typeface="Arial" panose="020B0604020202020204" pitchFamily="34" charset="0"/>
              <a:buNone/>
            </a:pPr>
            <a:r>
              <a:rPr lang="en-US" sz="1000" i="1" dirty="0">
                <a:latin typeface="Helvetica" panose="020B0604020202020204" pitchFamily="34" charset="0"/>
                <a:cs typeface="Helvetica" panose="020B0604020202020204" pitchFamily="34" charset="0"/>
              </a:rPr>
              <a:t>Prerequisite is ENC 1102. Required first semester in the major or when the prerequisite has been met. </a:t>
            </a:r>
          </a:p>
          <a:p>
            <a:pPr marL="0" indent="0">
              <a:lnSpc>
                <a:spcPct val="100000"/>
              </a:lnSpc>
              <a:spcBef>
                <a:spcPts val="0"/>
              </a:spcBef>
              <a:buFont typeface="Arial" panose="020B0604020202020204" pitchFamily="34" charset="0"/>
              <a:buNone/>
            </a:pPr>
            <a:endParaRPr lang="en-US" sz="1000" i="1" dirty="0">
              <a:latin typeface="Helvetica" panose="020B0604020202020204" pitchFamily="34" charset="0"/>
              <a:cs typeface="Helvetica" panose="020B0604020202020204" pitchFamily="34" charset="0"/>
            </a:endParaRPr>
          </a:p>
          <a:p>
            <a:pPr marL="0" indent="0">
              <a:lnSpc>
                <a:spcPct val="100000"/>
              </a:lnSpc>
              <a:spcBef>
                <a:spcPts val="0"/>
              </a:spcBef>
              <a:buNone/>
            </a:pPr>
            <a:r>
              <a:rPr lang="en-US" sz="1000" dirty="0">
                <a:latin typeface="Helvetica" panose="020B0604020202020204" pitchFamily="34" charset="0"/>
                <a:cs typeface="Helvetica" panose="020B0604020202020204" pitchFamily="34" charset="0"/>
              </a:rPr>
              <a:t>IDS 3933 – Cornerstone Experience</a:t>
            </a:r>
          </a:p>
        </p:txBody>
      </p:sp>
      <p:sp>
        <p:nvSpPr>
          <p:cNvPr id="9" name="Rectangle 8">
            <a:extLst>
              <a:ext uri="{FF2B5EF4-FFF2-40B4-BE49-F238E27FC236}">
                <a16:creationId xmlns:a16="http://schemas.microsoft.com/office/drawing/2014/main" id="{42C9014A-96D1-446C-A75B-6A74D1293385}"/>
              </a:ext>
            </a:extLst>
          </p:cNvPr>
          <p:cNvSpPr/>
          <p:nvPr/>
        </p:nvSpPr>
        <p:spPr>
          <a:xfrm>
            <a:off x="78973" y="1508760"/>
            <a:ext cx="3470562" cy="2554545"/>
          </a:xfrm>
          <a:prstGeom prst="rect">
            <a:avLst/>
          </a:prstGeom>
          <a:ln>
            <a:solidFill>
              <a:schemeClr val="tx1"/>
            </a:solidFill>
            <a:prstDash val="solid"/>
          </a:ln>
        </p:spPr>
        <p:txBody>
          <a:bodyPr wrap="square">
            <a:spAutoFit/>
          </a:bodyPr>
          <a:lstStyle/>
          <a:p>
            <a:r>
              <a:rPr lang="en-US" sz="1000" b="1" dirty="0">
                <a:latin typeface="Helvetica" panose="020B0604020202020204" pitchFamily="34" charset="0"/>
                <a:cs typeface="Helvetica" panose="020B0604020202020204" pitchFamily="34" charset="0"/>
              </a:rPr>
              <a:t>Area of Study – 15 credit hours</a:t>
            </a:r>
          </a:p>
          <a:p>
            <a:r>
              <a:rPr lang="en-US" sz="1000" b="1" dirty="0">
                <a:latin typeface="Helvetica" panose="020B0604020202020204" pitchFamily="34" charset="0"/>
                <a:cs typeface="Helvetica" panose="020B0604020202020204" pitchFamily="34" charset="0"/>
              </a:rPr>
              <a:t>****Area of Study that can be completed online****</a:t>
            </a:r>
          </a:p>
          <a:p>
            <a:r>
              <a:rPr lang="en-US" sz="1000" dirty="0">
                <a:highlight>
                  <a:srgbClr val="FFFF00"/>
                </a:highlight>
                <a:latin typeface="Helvetica" panose="020B0604020202020204" pitchFamily="34" charset="0"/>
                <a:cs typeface="Helvetica" panose="020B0604020202020204" pitchFamily="34" charset="0"/>
              </a:rPr>
              <a:t>Select one.</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Arts (BA)</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Behavioral and Social Sciences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Commerce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Communication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Computational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Education (BS)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Engineering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Health (BS)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Humanities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Letters and Modern Languages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Life and Biomedical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Physical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Public Affairs (BS) ****</a:t>
            </a:r>
          </a:p>
        </p:txBody>
      </p:sp>
      <p:sp>
        <p:nvSpPr>
          <p:cNvPr id="10" name="Rectangle 9">
            <a:extLst>
              <a:ext uri="{FF2B5EF4-FFF2-40B4-BE49-F238E27FC236}">
                <a16:creationId xmlns:a16="http://schemas.microsoft.com/office/drawing/2014/main" id="{E2F0CCD6-C8C8-4A76-81A6-9C53F88CF68C}"/>
              </a:ext>
            </a:extLst>
          </p:cNvPr>
          <p:cNvSpPr/>
          <p:nvPr/>
        </p:nvSpPr>
        <p:spPr>
          <a:xfrm>
            <a:off x="78973" y="4124833"/>
            <a:ext cx="3470562" cy="2400657"/>
          </a:xfrm>
          <a:prstGeom prst="rect">
            <a:avLst/>
          </a:prstGeom>
          <a:ln>
            <a:solidFill>
              <a:schemeClr val="tx1"/>
            </a:solidFill>
            <a:prstDash val="solid"/>
          </a:ln>
        </p:spPr>
        <p:txBody>
          <a:bodyPr wrap="square">
            <a:spAutoFit/>
          </a:bodyPr>
          <a:lstStyle/>
          <a:p>
            <a:r>
              <a:rPr lang="en-US" sz="1000" b="1" dirty="0">
                <a:latin typeface="Helvetica" panose="020B0604020202020204" pitchFamily="34" charset="0"/>
                <a:cs typeface="Helvetica" panose="020B0604020202020204" pitchFamily="34" charset="0"/>
              </a:rPr>
              <a:t>Second Area of Study – 15 credit hours</a:t>
            </a:r>
          </a:p>
          <a:p>
            <a:r>
              <a:rPr lang="en-US" sz="1000" dirty="0">
                <a:highlight>
                  <a:srgbClr val="FFFF00"/>
                </a:highlight>
                <a:latin typeface="Helvetica" panose="020B0604020202020204" pitchFamily="34" charset="0"/>
                <a:cs typeface="Helvetica" panose="020B0604020202020204" pitchFamily="34" charset="0"/>
              </a:rPr>
              <a:t>Select one. Area 2 must be different than area 1.</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Arts (BA)</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Behavioral and Social Sciences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Commerce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Communication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Computational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Education (BS)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Engineering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Health (BS)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Humanities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Letters and Modern Languages (BA) ****</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Life and Biomedical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Physical Sciences (BS)</a:t>
            </a:r>
          </a:p>
          <a:p>
            <a:pPr>
              <a:buFont typeface="Arial" panose="020B0604020202020204" pitchFamily="34" charset="0"/>
              <a:buChar char="•"/>
            </a:pPr>
            <a:r>
              <a:rPr lang="en-US" sz="1000" dirty="0">
                <a:latin typeface="Helvetica" panose="020B0604020202020204" pitchFamily="34" charset="0"/>
                <a:cs typeface="Helvetica" panose="020B0604020202020204" pitchFamily="34" charset="0"/>
              </a:rPr>
              <a:t>Public Affairs (BS) ****</a:t>
            </a:r>
          </a:p>
        </p:txBody>
      </p:sp>
      <p:sp>
        <p:nvSpPr>
          <p:cNvPr id="12" name="Rectangle 11">
            <a:extLst>
              <a:ext uri="{FF2B5EF4-FFF2-40B4-BE49-F238E27FC236}">
                <a16:creationId xmlns:a16="http://schemas.microsoft.com/office/drawing/2014/main" id="{733612E6-900E-4D73-935F-11D5B5EA7CE2}"/>
              </a:ext>
            </a:extLst>
          </p:cNvPr>
          <p:cNvSpPr/>
          <p:nvPr/>
        </p:nvSpPr>
        <p:spPr>
          <a:xfrm>
            <a:off x="3724099" y="2456189"/>
            <a:ext cx="5340928" cy="707886"/>
          </a:xfrm>
          <a:prstGeom prst="rect">
            <a:avLst/>
          </a:prstGeom>
          <a:ln>
            <a:solidFill>
              <a:schemeClr val="tx1"/>
            </a:solidFill>
            <a:prstDash val="solid"/>
          </a:ln>
        </p:spPr>
        <p:txBody>
          <a:bodyPr wrap="square">
            <a:spAutoFit/>
          </a:bodyPr>
          <a:lstStyle/>
          <a:p>
            <a:r>
              <a:rPr lang="en-US" sz="1000" b="1" dirty="0">
                <a:latin typeface="Helvetica" panose="020B0604020202020204" pitchFamily="34" charset="0"/>
                <a:cs typeface="Helvetica" panose="020B0604020202020204" pitchFamily="34" charset="0"/>
              </a:rPr>
              <a:t>Required Minor – 18 + credit hours</a:t>
            </a:r>
            <a:endParaRPr lang="en-US" sz="1000"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A minor is required for this major and it is at least 18 credit hours. A full list of minors can be found on our website. The areas of study and minors cannot be related, undergrad.ucf.edu/ids </a:t>
            </a:r>
          </a:p>
        </p:txBody>
      </p:sp>
      <p:sp>
        <p:nvSpPr>
          <p:cNvPr id="13" name="Rectangle 12">
            <a:extLst>
              <a:ext uri="{FF2B5EF4-FFF2-40B4-BE49-F238E27FC236}">
                <a16:creationId xmlns:a16="http://schemas.microsoft.com/office/drawing/2014/main" id="{B2B8CDB4-CFF0-427C-B4BD-880C33BE8FFE}"/>
              </a:ext>
            </a:extLst>
          </p:cNvPr>
          <p:cNvSpPr/>
          <p:nvPr/>
        </p:nvSpPr>
        <p:spPr>
          <a:xfrm>
            <a:off x="4472247" y="4611152"/>
            <a:ext cx="4592780" cy="707886"/>
          </a:xfrm>
          <a:prstGeom prst="rect">
            <a:avLst/>
          </a:prstGeom>
          <a:ln>
            <a:solidFill>
              <a:schemeClr val="tx1"/>
            </a:solidFill>
            <a:prstDash val="solid"/>
          </a:ln>
        </p:spPr>
        <p:txBody>
          <a:bodyPr wrap="square">
            <a:spAutoFit/>
          </a:bodyPr>
          <a:lstStyle/>
          <a:p>
            <a:r>
              <a:rPr lang="en-US" sz="1000" b="1" dirty="0">
                <a:latin typeface="Helvetica" panose="020B0604020202020204" pitchFamily="34" charset="0"/>
                <a:cs typeface="Helvetica" panose="020B0604020202020204" pitchFamily="34" charset="0"/>
              </a:rPr>
              <a:t>Electives – As needed</a:t>
            </a:r>
            <a:endParaRPr lang="en-US" sz="1000"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May be required to meet university graduation requirements of 120 credit hours, 48 upper-level credits. This will depend on AP/test Credit/Dual Enrollment/Transfer Credit brought into the university.</a:t>
            </a:r>
          </a:p>
        </p:txBody>
      </p:sp>
      <p:sp>
        <p:nvSpPr>
          <p:cNvPr id="14" name="Rectangle 13">
            <a:extLst>
              <a:ext uri="{FF2B5EF4-FFF2-40B4-BE49-F238E27FC236}">
                <a16:creationId xmlns:a16="http://schemas.microsoft.com/office/drawing/2014/main" id="{DAE850CA-1AF8-4593-936D-80FE9347044F}"/>
              </a:ext>
            </a:extLst>
          </p:cNvPr>
          <p:cNvSpPr/>
          <p:nvPr/>
        </p:nvSpPr>
        <p:spPr>
          <a:xfrm>
            <a:off x="2980113" y="3442080"/>
            <a:ext cx="1433945" cy="1631216"/>
          </a:xfrm>
          <a:prstGeom prst="rect">
            <a:avLst/>
          </a:prstGeom>
          <a:solidFill>
            <a:schemeClr val="bg1"/>
          </a:solidFill>
          <a:ln>
            <a:solidFill>
              <a:schemeClr val="tx1"/>
            </a:solid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r>
              <a:rPr lang="en-US" sz="1000" b="1" dirty="0">
                <a:latin typeface="Helvetica" panose="020B0604020202020204" pitchFamily="34" charset="0"/>
                <a:cs typeface="Helvetica" panose="020B0604020202020204" pitchFamily="34" charset="0"/>
              </a:rPr>
              <a:t>Areas of Study </a:t>
            </a:r>
          </a:p>
          <a:p>
            <a:r>
              <a:rPr lang="en-US" sz="1000" b="1" dirty="0">
                <a:latin typeface="Helvetica" panose="020B0604020202020204" pitchFamily="34" charset="0"/>
                <a:cs typeface="Helvetica" panose="020B0604020202020204" pitchFamily="34" charset="0"/>
              </a:rPr>
              <a:t>Exit Requirements</a:t>
            </a:r>
            <a:endParaRPr lang="en-US" sz="1000" dirty="0">
              <a:latin typeface="Helvetica" panose="020B0604020202020204" pitchFamily="34" charset="0"/>
              <a:cs typeface="Helvetica" panose="020B0604020202020204" pitchFamily="34" charset="0"/>
            </a:endParaRPr>
          </a:p>
          <a:p>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15 of the 30 credits total must be earned at UCF</a:t>
            </a:r>
          </a:p>
          <a:p>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15 of the 30 credits total must be upper-level, XXX 3000-4999</a:t>
            </a:r>
          </a:p>
        </p:txBody>
      </p:sp>
    </p:spTree>
    <p:extLst>
      <p:ext uri="{BB962C8B-B14F-4D97-AF65-F5344CB8AC3E}">
        <p14:creationId xmlns:p14="http://schemas.microsoft.com/office/powerpoint/2010/main" val="195204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4">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103909"/>
            <a:ext cx="9144000" cy="13009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or Science in</a:t>
            </a:r>
          </a:p>
          <a:p>
            <a:pPr algn="ctr">
              <a:lnSpc>
                <a:spcPct val="100000"/>
              </a:lnSpc>
            </a:pPr>
            <a:r>
              <a:rPr lang="en-US" sz="2800" b="1" dirty="0">
                <a:latin typeface="Helvetica" charset="0"/>
                <a:ea typeface="Helvetica" charset="0"/>
                <a:cs typeface="Helvetica" charset="0"/>
              </a:rPr>
              <a:t>Interdisciplinary Studies </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471353"/>
            <a:ext cx="9144000" cy="4678204"/>
          </a:xfrm>
          <a:prstGeom prst="rect">
            <a:avLst/>
          </a:prstGeom>
        </p:spPr>
        <p:txBody>
          <a:bodyPr wrap="square">
            <a:spAutoFit/>
          </a:bodyPr>
          <a:lstStyle/>
          <a:p>
            <a:r>
              <a:rPr lang="en-US" sz="1400" b="1" dirty="0">
                <a:latin typeface="Helvetica" panose="020B0604020202020204" pitchFamily="34" charset="0"/>
                <a:cs typeface="Helvetica" panose="020B0604020202020204" pitchFamily="34" charset="0"/>
              </a:rPr>
              <a:t>Select Courses for the Areas</a:t>
            </a:r>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For the 2020-2021 catalog, the areas of study will be prefixed based. If the prefix falls underneath your area of study, it will count if passed with a “C” or better or “S” grade. Interdisciplinary Studies is a university-wide program that generates access to many courses, assuming all prerequisites are completed.</a:t>
            </a:r>
            <a:r>
              <a:rPr lang="en-US" sz="1400" i="1" dirty="0">
                <a:latin typeface="Helvetica" panose="020B0604020202020204" pitchFamily="34" charset="0"/>
                <a:cs typeface="Helvetica" panose="020B0604020202020204" pitchFamily="34" charset="0"/>
              </a:rPr>
              <a:t> </a:t>
            </a:r>
            <a:r>
              <a:rPr lang="en-US" sz="1400" i="1" dirty="0">
                <a:highlight>
                  <a:srgbClr val="FFFF00"/>
                </a:highlight>
                <a:latin typeface="Helvetica" panose="020B0604020202020204" pitchFamily="34" charset="0"/>
                <a:cs typeface="Helvetica" panose="020B0604020202020204" pitchFamily="34" charset="0"/>
              </a:rPr>
              <a:t>However, departments may put a priority on registering their own majors and limit registration for non-majors.</a:t>
            </a:r>
            <a:endParaRPr lang="en-US" sz="1400" dirty="0">
              <a:highlight>
                <a:srgbClr val="FFFF00"/>
              </a:highlight>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As an example, any courses with these prefixes will count for the area of Behavioral and Social Sciences</a:t>
            </a: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600" dirty="0">
              <a:solidFill>
                <a:srgbClr val="2D3B45"/>
              </a:solidFill>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Selecting Courses for your Minor</a:t>
            </a:r>
          </a:p>
          <a:p>
            <a:r>
              <a:rPr lang="en-US" sz="1400" dirty="0">
                <a:latin typeface="Helvetica" panose="020B0604020202020204" pitchFamily="34" charset="0"/>
                <a:cs typeface="Helvetica" panose="020B0604020202020204" pitchFamily="34" charset="0"/>
              </a:rPr>
              <a:t>Your degree audit should be updated in time for course registration. A full list of course suggestions or required coursework should be found in your myKnight Audit. The undergraduate catalog should also provide a list of requirements.</a:t>
            </a:r>
          </a:p>
        </p:txBody>
      </p:sp>
      <p:sp>
        <p:nvSpPr>
          <p:cNvPr id="4" name="Rectangle 3">
            <a:extLst>
              <a:ext uri="{FF2B5EF4-FFF2-40B4-BE49-F238E27FC236}">
                <a16:creationId xmlns:a16="http://schemas.microsoft.com/office/drawing/2014/main" id="{DAFD1DC0-ADAB-4E42-BD7C-4AA17AC72C40}"/>
              </a:ext>
            </a:extLst>
          </p:cNvPr>
          <p:cNvSpPr/>
          <p:nvPr/>
        </p:nvSpPr>
        <p:spPr>
          <a:xfrm>
            <a:off x="170916" y="3181172"/>
            <a:ext cx="8742349" cy="1956987"/>
          </a:xfrm>
          <a:prstGeom prst="rect">
            <a:avLst/>
          </a:prstGeom>
          <a:ln>
            <a:solidFill>
              <a:schemeClr val="tx1"/>
            </a:solidFill>
            <a:prstDash val="solid"/>
          </a:ln>
        </p:spPr>
        <p:txBody>
          <a:bodyPr wrap="square" numCol="2">
            <a:spAutoFit/>
          </a:bodyPr>
          <a:lstStyle/>
          <a:p>
            <a:r>
              <a:rPr lang="en-US" sz="1000" dirty="0">
                <a:latin typeface="Helvetica" panose="020B0604020202020204" pitchFamily="34" charset="0"/>
                <a:cs typeface="Helvetica" panose="020B0604020202020204" pitchFamily="34" charset="0"/>
              </a:rPr>
              <a:t>ANT Anthropology</a:t>
            </a:r>
          </a:p>
          <a:p>
            <a:r>
              <a:rPr lang="en-US" sz="1000" dirty="0">
                <a:latin typeface="Helvetica" panose="020B0604020202020204" pitchFamily="34" charset="0"/>
                <a:cs typeface="Helvetica" panose="020B0604020202020204" pitchFamily="34" charset="0"/>
              </a:rPr>
              <a:t>CLP Clinical Behavior</a:t>
            </a:r>
          </a:p>
          <a:p>
            <a:r>
              <a:rPr lang="en-US" sz="1000" dirty="0">
                <a:latin typeface="Helvetica" panose="020B0604020202020204" pitchFamily="34" charset="0"/>
                <a:cs typeface="Helvetica" panose="020B0604020202020204" pitchFamily="34" charset="0"/>
              </a:rPr>
              <a:t>CPO Comparative Politics</a:t>
            </a:r>
          </a:p>
          <a:p>
            <a:r>
              <a:rPr lang="en-US" sz="1000" dirty="0">
                <a:latin typeface="Helvetica" panose="020B0604020202020204" pitchFamily="34" charset="0"/>
                <a:cs typeface="Helvetica" panose="020B0604020202020204" pitchFamily="34" charset="0"/>
              </a:rPr>
              <a:t>DEP Developmental Psychology</a:t>
            </a:r>
          </a:p>
          <a:p>
            <a:r>
              <a:rPr lang="en-US" sz="1000" dirty="0">
                <a:latin typeface="Helvetica" panose="020B0604020202020204" pitchFamily="34" charset="0"/>
                <a:cs typeface="Helvetica" panose="020B0604020202020204" pitchFamily="34" charset="0"/>
              </a:rPr>
              <a:t>EAB Experimental Analysis of Behavior</a:t>
            </a:r>
          </a:p>
          <a:p>
            <a:r>
              <a:rPr lang="en-US" sz="1000" dirty="0">
                <a:latin typeface="Helvetica" panose="020B0604020202020204" pitchFamily="34" charset="0"/>
                <a:cs typeface="Helvetica" panose="020B0604020202020204" pitchFamily="34" charset="0"/>
              </a:rPr>
              <a:t>EXP Experimental Psychology</a:t>
            </a:r>
          </a:p>
          <a:p>
            <a:r>
              <a:rPr lang="en-US" sz="1000" dirty="0">
                <a:latin typeface="Helvetica" panose="020B0604020202020204" pitchFamily="34" charset="0"/>
                <a:cs typeface="Helvetica" panose="020B0604020202020204" pitchFamily="34" charset="0"/>
              </a:rPr>
              <a:t>GEO Geography: Systematic</a:t>
            </a:r>
          </a:p>
          <a:p>
            <a:r>
              <a:rPr lang="en-US" sz="1000" dirty="0">
                <a:latin typeface="Helvetica" panose="020B0604020202020204" pitchFamily="34" charset="0"/>
                <a:cs typeface="Helvetica" panose="020B0604020202020204" pitchFamily="34" charset="0"/>
              </a:rPr>
              <a:t>INP Industrial &amp; Applied Psychology</a:t>
            </a:r>
          </a:p>
          <a:p>
            <a:r>
              <a:rPr lang="en-US" sz="1000" dirty="0">
                <a:latin typeface="Helvetica" panose="020B0604020202020204" pitchFamily="34" charset="0"/>
                <a:cs typeface="Helvetica" panose="020B0604020202020204" pitchFamily="34" charset="0"/>
              </a:rPr>
              <a:t>INR International Relations</a:t>
            </a:r>
          </a:p>
          <a:p>
            <a:r>
              <a:rPr lang="en-US" sz="1000" dirty="0">
                <a:latin typeface="Helvetica" panose="020B0604020202020204" pitchFamily="34" charset="0"/>
                <a:cs typeface="Helvetica" panose="020B0604020202020204" pitchFamily="34" charset="0"/>
              </a:rPr>
              <a:t>PCO Psychology for Counseling</a:t>
            </a:r>
          </a:p>
          <a:p>
            <a:r>
              <a:rPr lang="en-US" sz="1000" dirty="0">
                <a:latin typeface="Helvetica" panose="020B0604020202020204" pitchFamily="34" charset="0"/>
                <a:cs typeface="Helvetica" panose="020B0604020202020204" pitchFamily="34" charset="0"/>
              </a:rPr>
              <a:t>POS Political Science</a:t>
            </a:r>
          </a:p>
          <a:p>
            <a:r>
              <a:rPr lang="en-US" sz="1000" dirty="0">
                <a:latin typeface="Helvetica" panose="020B0604020202020204" pitchFamily="34" charset="0"/>
                <a:cs typeface="Helvetica" panose="020B0604020202020204" pitchFamily="34" charset="0"/>
              </a:rPr>
              <a:t>POT Political Theory</a:t>
            </a:r>
          </a:p>
          <a:p>
            <a:r>
              <a:rPr lang="en-US" sz="1000" dirty="0">
                <a:latin typeface="Helvetica" panose="020B0604020202020204" pitchFamily="34" charset="0"/>
                <a:cs typeface="Helvetica" panose="020B0604020202020204" pitchFamily="34" charset="0"/>
              </a:rPr>
              <a:t>PPE Psychology of Personality</a:t>
            </a:r>
          </a:p>
          <a:p>
            <a:r>
              <a:rPr lang="en-US" sz="1000" dirty="0">
                <a:latin typeface="Helvetica" panose="020B0604020202020204" pitchFamily="34" charset="0"/>
                <a:cs typeface="Helvetica" panose="020B0604020202020204" pitchFamily="34" charset="0"/>
              </a:rPr>
              <a:t>PSB Psychobiology</a:t>
            </a:r>
          </a:p>
          <a:p>
            <a:r>
              <a:rPr lang="en-US" sz="1000" dirty="0">
                <a:latin typeface="Helvetica" panose="020B0604020202020204" pitchFamily="34" charset="0"/>
                <a:cs typeface="Helvetica" panose="020B0604020202020204" pitchFamily="34" charset="0"/>
              </a:rPr>
              <a:t>PSY Psychology</a:t>
            </a:r>
          </a:p>
          <a:p>
            <a:r>
              <a:rPr lang="en-US" sz="1000" dirty="0">
                <a:latin typeface="Helvetica" panose="020B0604020202020204" pitchFamily="34" charset="0"/>
                <a:cs typeface="Helvetica" panose="020B0604020202020204" pitchFamily="34" charset="0"/>
              </a:rPr>
              <a:t>PUP Public Policy</a:t>
            </a:r>
          </a:p>
          <a:p>
            <a:r>
              <a:rPr lang="en-US" sz="1000" dirty="0">
                <a:latin typeface="Helvetica" panose="020B0604020202020204" pitchFamily="34" charset="0"/>
                <a:cs typeface="Helvetica" panose="020B0604020202020204" pitchFamily="34" charset="0"/>
              </a:rPr>
              <a:t>SOP Social Psychology</a:t>
            </a:r>
          </a:p>
          <a:p>
            <a:r>
              <a:rPr lang="en-US" sz="1000" dirty="0">
                <a:latin typeface="Helvetica" panose="020B0604020202020204" pitchFamily="34" charset="0"/>
                <a:cs typeface="Helvetica" panose="020B0604020202020204" pitchFamily="34" charset="0"/>
              </a:rPr>
              <a:t>SYA Sociology Analysis</a:t>
            </a:r>
          </a:p>
          <a:p>
            <a:r>
              <a:rPr lang="en-US" sz="1000" dirty="0">
                <a:latin typeface="Helvetica" panose="020B0604020202020204" pitchFamily="34" charset="0"/>
                <a:cs typeface="Helvetica" panose="020B0604020202020204" pitchFamily="34" charset="0"/>
              </a:rPr>
              <a:t>SYD Sociology of Demography, Area Studies, Sociological Minorities</a:t>
            </a:r>
          </a:p>
          <a:p>
            <a:r>
              <a:rPr lang="en-US" sz="1000" dirty="0">
                <a:latin typeface="Helvetica" panose="020B0604020202020204" pitchFamily="34" charset="0"/>
                <a:cs typeface="Helvetica" panose="020B0604020202020204" pitchFamily="34" charset="0"/>
              </a:rPr>
              <a:t>SYG Sociology, General</a:t>
            </a:r>
          </a:p>
          <a:p>
            <a:r>
              <a:rPr lang="en-US" sz="1000" dirty="0">
                <a:latin typeface="Helvetica" panose="020B0604020202020204" pitchFamily="34" charset="0"/>
                <a:cs typeface="Helvetica" panose="020B0604020202020204" pitchFamily="34" charset="0"/>
              </a:rPr>
              <a:t>SYO Sociology, Social Organizations</a:t>
            </a:r>
          </a:p>
          <a:p>
            <a:r>
              <a:rPr lang="en-US" sz="1000" dirty="0">
                <a:latin typeface="Helvetica" panose="020B0604020202020204" pitchFamily="34" charset="0"/>
                <a:cs typeface="Helvetica" panose="020B0604020202020204" pitchFamily="34" charset="0"/>
              </a:rPr>
              <a:t>SYP Sociology, Social Processes</a:t>
            </a:r>
          </a:p>
          <a:p>
            <a:r>
              <a:rPr lang="en-US" sz="1000" dirty="0">
                <a:latin typeface="Helvetica" panose="020B0604020202020204" pitchFamily="34" charset="0"/>
                <a:cs typeface="Helvetica" panose="020B0604020202020204" pitchFamily="34" charset="0"/>
              </a:rPr>
              <a:t>OR these specific courses:</a:t>
            </a:r>
          </a:p>
          <a:p>
            <a:r>
              <a:rPr lang="en-US" sz="1000" dirty="0">
                <a:latin typeface="Helvetica" panose="020B0604020202020204" pitchFamily="34" charset="0"/>
                <a:cs typeface="Helvetica" panose="020B0604020202020204" pitchFamily="34" charset="0"/>
              </a:rPr>
              <a:t>APK 3400</a:t>
            </a:r>
          </a:p>
        </p:txBody>
      </p:sp>
    </p:spTree>
    <p:extLst>
      <p:ext uri="{BB962C8B-B14F-4D97-AF65-F5344CB8AC3E}">
        <p14:creationId xmlns:p14="http://schemas.microsoft.com/office/powerpoint/2010/main" val="303355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54034"/>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in</a:t>
            </a:r>
          </a:p>
          <a:p>
            <a:pPr algn="ctr">
              <a:lnSpc>
                <a:spcPct val="100000"/>
              </a:lnSpc>
            </a:pPr>
            <a:r>
              <a:rPr lang="en-US" sz="2800" b="1" dirty="0">
                <a:latin typeface="Helvetica" charset="0"/>
                <a:ea typeface="Helvetica" charset="0"/>
                <a:cs typeface="Helvetica" charset="0"/>
              </a:rPr>
              <a:t>Interdisciplinary Studies – Diversity Studies Track </a:t>
            </a:r>
          </a:p>
          <a:p>
            <a:pPr algn="ctr">
              <a:lnSpc>
                <a:spcPct val="100000"/>
              </a:lnSpc>
            </a:pPr>
            <a:r>
              <a:rPr lang="en-US" sz="2800" b="1" dirty="0">
                <a:latin typeface="Helvetica" charset="0"/>
                <a:ea typeface="Helvetica" charset="0"/>
                <a:cs typeface="Helvetica" charset="0"/>
              </a:rPr>
              <a:t>Program Information</a:t>
            </a:r>
          </a:p>
        </p:txBody>
      </p:sp>
      <p:pic>
        <p:nvPicPr>
          <p:cNvPr id="12290" name="Picture 2">
            <a:extLst>
              <a:ext uri="{FF2B5EF4-FFF2-40B4-BE49-F238E27FC236}">
                <a16:creationId xmlns:a16="http://schemas.microsoft.com/office/drawing/2014/main" id="{F4484D5C-8B55-4D0D-BD74-47AF0EEE0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849" y="1641765"/>
            <a:ext cx="6081799" cy="456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4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43640"/>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in</a:t>
            </a:r>
          </a:p>
          <a:p>
            <a:pPr algn="ctr">
              <a:lnSpc>
                <a:spcPct val="100000"/>
              </a:lnSpc>
            </a:pPr>
            <a:r>
              <a:rPr lang="en-US" sz="2800" b="1" dirty="0">
                <a:latin typeface="Helvetica" charset="0"/>
                <a:ea typeface="Helvetica" charset="0"/>
                <a:cs typeface="Helvetica" charset="0"/>
              </a:rPr>
              <a:t>Interdisciplinary Studies – Diversity Studies Track </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575262"/>
            <a:ext cx="9144000" cy="4801314"/>
          </a:xfrm>
          <a:prstGeom prst="rect">
            <a:avLst/>
          </a:prstGeom>
        </p:spPr>
        <p:txBody>
          <a:bodyPr wrap="square">
            <a:spAutoFit/>
          </a:bodyPr>
          <a:lstStyle/>
          <a:p>
            <a:r>
              <a:rPr lang="en-US" b="1" dirty="0">
                <a:latin typeface="Helvetica" panose="020B0604020202020204" pitchFamily="34" charset="0"/>
                <a:cs typeface="Helvetica" panose="020B0604020202020204" pitchFamily="34" charset="0"/>
              </a:rPr>
              <a:t>Bachelor of Arts in Interdisciplinary Studies – Diversity Studies Track</a:t>
            </a:r>
            <a:endParaRPr lang="en-US" dirty="0">
              <a:latin typeface="Helvetica" panose="020B0604020202020204" pitchFamily="34" charset="0"/>
              <a:cs typeface="Helvetica" panose="020B0604020202020204" pitchFamily="34" charset="0"/>
            </a:endParaRPr>
          </a:p>
          <a:p>
            <a:r>
              <a:rPr lang="en-US" i="1" dirty="0">
                <a:latin typeface="Helvetica" panose="020B0604020202020204" pitchFamily="34" charset="0"/>
                <a:cs typeface="Helvetica" panose="020B0604020202020204" pitchFamily="34" charset="0"/>
              </a:rPr>
              <a:t>This is one of the most structured degree programs that we offer. Students are required to take two core classes, complete college-level foreign language, 30 credits of Restricted Electives, and one minor. A full breakdown of the requirements is provided below.</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Diversity Studies examines human relations by looking at inequalities in gender, age, race, religion, nationality, ethnicity, sexuality, and socioeconomic standing in order to gain an understanding of cultures and human interactions. Students pursuing a career in social justice or advocacy work, involvement in international nonprofit organizations or diverse research and journalistic careers, as well as those seeking preparation for graduate study in related areas will enjoy the flexibility of this program.</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To ensure that students demonstrate a sufficient understanding of the course material and learning objectives of this academic program, only grades of “C” (2.0) or higher or “S” grades may be used to satisfy program requirements.</a:t>
            </a:r>
          </a:p>
          <a:p>
            <a:endParaRPr lang="en-US" b="0" i="0" dirty="0">
              <a:solidFill>
                <a:srgbClr val="2D3B45"/>
              </a:solidFill>
              <a:effectLst/>
              <a:latin typeface="Lato"/>
            </a:endParaRPr>
          </a:p>
        </p:txBody>
      </p:sp>
    </p:spTree>
    <p:extLst>
      <p:ext uri="{BB962C8B-B14F-4D97-AF65-F5344CB8AC3E}">
        <p14:creationId xmlns:p14="http://schemas.microsoft.com/office/powerpoint/2010/main" val="173092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43640"/>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in</a:t>
            </a:r>
          </a:p>
          <a:p>
            <a:pPr algn="ctr">
              <a:lnSpc>
                <a:spcPct val="100000"/>
              </a:lnSpc>
            </a:pPr>
            <a:r>
              <a:rPr lang="en-US" sz="2800" b="1" dirty="0">
                <a:latin typeface="Helvetica" charset="0"/>
                <a:ea typeface="Helvetica" charset="0"/>
                <a:cs typeface="Helvetica" charset="0"/>
              </a:rPr>
              <a:t>Interdisciplinary Studies – Diversity Studies Track </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475510"/>
            <a:ext cx="9144000" cy="4893647"/>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General Education Program (GEP)</a:t>
            </a:r>
          </a:p>
          <a:p>
            <a:r>
              <a:rPr lang="en-US" sz="1200" dirty="0">
                <a:latin typeface="Helvetica" panose="020B0604020202020204" pitchFamily="34" charset="0"/>
                <a:cs typeface="Helvetica" panose="020B0604020202020204" pitchFamily="34" charset="0"/>
              </a:rPr>
              <a:t>The General Education Program at UCF is waived with an AA degree from a Florida public state college or community college. The following reflects UCF’s GEP.</a:t>
            </a:r>
          </a:p>
          <a:p>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GEP 1: ENC 1101 – English I</a:t>
            </a:r>
          </a:p>
          <a:p>
            <a:r>
              <a:rPr lang="en-US" sz="1200" dirty="0">
                <a:latin typeface="Helvetica" panose="020B0604020202020204" pitchFamily="34" charset="0"/>
                <a:cs typeface="Helvetica" panose="020B0604020202020204" pitchFamily="34" charset="0"/>
              </a:rPr>
              <a:t>GEP 2: ENC 1102 – English II</a:t>
            </a:r>
          </a:p>
          <a:p>
            <a:r>
              <a:rPr lang="en-US" sz="1200" dirty="0">
                <a:latin typeface="Helvetica" panose="020B0604020202020204" pitchFamily="34" charset="0"/>
                <a:cs typeface="Helvetica" panose="020B0604020202020204" pitchFamily="34" charset="0"/>
              </a:rPr>
              <a:t>GEP 3: COM 1000, SPC 1603, OR SPC 1608</a:t>
            </a:r>
          </a:p>
          <a:p>
            <a:r>
              <a:rPr lang="en-US" sz="1200" dirty="0">
                <a:latin typeface="Helvetica" panose="020B0604020202020204" pitchFamily="34" charset="0"/>
                <a:cs typeface="Helvetica" panose="020B0604020202020204" pitchFamily="34" charset="0"/>
              </a:rPr>
              <a:t>GEP 4: Historical/Cultural Foundation</a:t>
            </a:r>
          </a:p>
          <a:p>
            <a:r>
              <a:rPr lang="en-US" sz="1200" dirty="0">
                <a:latin typeface="Helvetica" panose="020B0604020202020204" pitchFamily="34" charset="0"/>
                <a:cs typeface="Helvetica" panose="020B0604020202020204" pitchFamily="34" charset="0"/>
              </a:rPr>
              <a:t>GEP 5: Historical/Cultural Foundation</a:t>
            </a:r>
          </a:p>
          <a:p>
            <a:r>
              <a:rPr lang="en-US" sz="1200" dirty="0">
                <a:latin typeface="Helvetica" panose="020B0604020202020204" pitchFamily="34" charset="0"/>
                <a:cs typeface="Helvetica" panose="020B0604020202020204" pitchFamily="34" charset="0"/>
              </a:rPr>
              <a:t>GEP 6: Historical/Cultural Foundation</a:t>
            </a:r>
          </a:p>
          <a:p>
            <a:r>
              <a:rPr lang="en-US" sz="1200" dirty="0">
                <a:latin typeface="Helvetica" panose="020B0604020202020204" pitchFamily="34" charset="0"/>
                <a:cs typeface="Helvetica" panose="020B0604020202020204" pitchFamily="34" charset="0"/>
              </a:rPr>
              <a:t>GEP 7: Mathematical Foundation </a:t>
            </a:r>
          </a:p>
          <a:p>
            <a:r>
              <a:rPr lang="en-US" sz="1200" dirty="0">
                <a:latin typeface="Helvetica" panose="020B0604020202020204" pitchFamily="34" charset="0"/>
                <a:cs typeface="Helvetica" panose="020B0604020202020204" pitchFamily="34" charset="0"/>
              </a:rPr>
              <a:t>GEP 8: Mathematical Foundation </a:t>
            </a:r>
          </a:p>
          <a:p>
            <a:r>
              <a:rPr lang="en-US" sz="1200" dirty="0">
                <a:latin typeface="Helvetica" panose="020B0604020202020204" pitchFamily="34" charset="0"/>
                <a:cs typeface="Helvetica" panose="020B0604020202020204" pitchFamily="34" charset="0"/>
              </a:rPr>
              <a:t>GEP 9: Social Foundation </a:t>
            </a:r>
          </a:p>
          <a:p>
            <a:r>
              <a:rPr lang="en-US" sz="1200" dirty="0">
                <a:latin typeface="Helvetica" panose="020B0604020202020204" pitchFamily="34" charset="0"/>
                <a:cs typeface="Helvetica" panose="020B0604020202020204" pitchFamily="34" charset="0"/>
              </a:rPr>
              <a:t>GEP 10: Social Foundation</a:t>
            </a:r>
          </a:p>
          <a:p>
            <a:r>
              <a:rPr lang="en-US" sz="1200" dirty="0">
                <a:latin typeface="Helvetica" panose="020B0604020202020204" pitchFamily="34" charset="0"/>
                <a:cs typeface="Helvetica" panose="020B0604020202020204" pitchFamily="34" charset="0"/>
              </a:rPr>
              <a:t>GEP 11: Science Foundation - Physical</a:t>
            </a:r>
          </a:p>
          <a:p>
            <a:r>
              <a:rPr lang="en-US" sz="1200" dirty="0">
                <a:latin typeface="Helvetica" panose="020B0604020202020204" pitchFamily="34" charset="0"/>
                <a:cs typeface="Helvetica" panose="020B0604020202020204" pitchFamily="34" charset="0"/>
              </a:rPr>
              <a:t>GEP 12: Science Foundation - Life Science</a:t>
            </a:r>
          </a:p>
          <a:p>
            <a:r>
              <a:rPr lang="en-US" sz="1200" dirty="0">
                <a:latin typeface="Helvetica" panose="020B0604020202020204" pitchFamily="34" charset="0"/>
                <a:cs typeface="Helvetica" panose="020B0604020202020204" pitchFamily="34" charset="0"/>
              </a:rPr>
              <a:t>Civic Literacy </a:t>
            </a:r>
          </a:p>
          <a:p>
            <a:endParaRPr lang="en-US" sz="12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have four Gordon Rule Writing Courses (GRW) typically GEP 1, 2, and two additional classes from GEP 4, 5, 6.</a:t>
            </a: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also satisfy State Core from each foundation area. </a:t>
            </a:r>
          </a:p>
          <a:p>
            <a:pPr marL="171450" indent="-171450">
              <a:buFont typeface="Arial" panose="020B0604020202020204" pitchFamily="34" charset="0"/>
              <a:buChar char="•"/>
            </a:pPr>
            <a:r>
              <a:rPr lang="en-US" sz="1200" b="1" dirty="0">
                <a:highlight>
                  <a:srgbClr val="FFFF00"/>
                </a:highlight>
                <a:latin typeface="Helvetica" panose="020B0604020202020204" pitchFamily="34" charset="0"/>
                <a:cs typeface="Helvetica" panose="020B0604020202020204" pitchFamily="34" charset="0"/>
              </a:rPr>
              <a:t>An advisor will discuss your specific requirements when we break out into smaller groups or one-on-one advising.</a:t>
            </a:r>
          </a:p>
          <a:p>
            <a:endParaRPr lang="en-US" sz="1200" b="1" dirty="0">
              <a:latin typeface="Helvetica" panose="020B0604020202020204" pitchFamily="34" charset="0"/>
              <a:cs typeface="Helvetica" panose="020B0604020202020204" pitchFamily="34" charset="0"/>
            </a:endParaRPr>
          </a:p>
          <a:p>
            <a:r>
              <a:rPr lang="en-US" sz="1200" b="1" dirty="0">
                <a:latin typeface="Helvetica" panose="020B0604020202020204" pitchFamily="34" charset="0"/>
                <a:cs typeface="Helvetica" panose="020B0604020202020204" pitchFamily="34" charset="0"/>
              </a:rPr>
              <a:t>High School Foreign Language Admission Requirement</a:t>
            </a:r>
          </a:p>
          <a:p>
            <a:r>
              <a:rPr lang="en-US" sz="1200" dirty="0">
                <a:latin typeface="Helvetica" panose="020B0604020202020204" pitchFamily="34" charset="0"/>
                <a:cs typeface="Helvetica" panose="020B0604020202020204" pitchFamily="34" charset="0"/>
              </a:rPr>
              <a:t>Two years of high school foreign language. Students must submit an official high school transcript to Undergraduate Admissions. If you did not complete this requirement in high school, it is an automatic graduation requirement.</a:t>
            </a:r>
          </a:p>
          <a:p>
            <a:endParaRPr lang="en-US" sz="1200" b="0" i="0" dirty="0">
              <a:solidFill>
                <a:srgbClr val="2D3B45"/>
              </a:solidFill>
              <a:effectLst/>
              <a:latin typeface="Lato"/>
            </a:endParaRPr>
          </a:p>
        </p:txBody>
      </p:sp>
    </p:spTree>
    <p:extLst>
      <p:ext uri="{BB962C8B-B14F-4D97-AF65-F5344CB8AC3E}">
        <p14:creationId xmlns:p14="http://schemas.microsoft.com/office/powerpoint/2010/main" val="28577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43640"/>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Arts in</a:t>
            </a:r>
          </a:p>
          <a:p>
            <a:pPr algn="ctr">
              <a:lnSpc>
                <a:spcPct val="100000"/>
              </a:lnSpc>
            </a:pPr>
            <a:r>
              <a:rPr lang="en-US" sz="2800" b="1" dirty="0">
                <a:latin typeface="Helvetica" charset="0"/>
                <a:ea typeface="Helvetica" charset="0"/>
                <a:cs typeface="Helvetica" charset="0"/>
              </a:rPr>
              <a:t>Interdisciplinary Studies – Diversity Studies Track </a:t>
            </a:r>
          </a:p>
          <a:p>
            <a:pPr algn="ctr">
              <a:lnSpc>
                <a:spcPct val="100000"/>
              </a:lnSpc>
            </a:pPr>
            <a:r>
              <a:rPr lang="en-US" sz="2800" b="1" dirty="0">
                <a:latin typeface="Helvetica" charset="0"/>
                <a:ea typeface="Helvetica" charset="0"/>
                <a:cs typeface="Helvetica" charset="0"/>
              </a:rPr>
              <a:t>Program Information</a:t>
            </a:r>
          </a:p>
        </p:txBody>
      </p:sp>
      <p:sp>
        <p:nvSpPr>
          <p:cNvPr id="6" name="Content Placeholder 2">
            <a:extLst>
              <a:ext uri="{FF2B5EF4-FFF2-40B4-BE49-F238E27FC236}">
                <a16:creationId xmlns:a16="http://schemas.microsoft.com/office/drawing/2014/main" id="{E6EDDBA0-F8FB-44C1-B8DD-FBC0D9E23232}"/>
              </a:ext>
            </a:extLst>
          </p:cNvPr>
          <p:cNvSpPr txBox="1">
            <a:spLocks/>
          </p:cNvSpPr>
          <p:nvPr/>
        </p:nvSpPr>
        <p:spPr>
          <a:xfrm>
            <a:off x="108063" y="4361146"/>
            <a:ext cx="4231181" cy="821742"/>
          </a:xfrm>
          <a:prstGeom prst="rect">
            <a:avLst/>
          </a:prstGeom>
          <a:ln>
            <a:solidFill>
              <a:schemeClr val="tx1"/>
            </a:solidFill>
            <a:prstDash val="soli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00" b="1" dirty="0">
                <a:latin typeface="Helvetica" panose="020B0604020202020204" pitchFamily="34" charset="0"/>
                <a:cs typeface="Helvetica" panose="020B0604020202020204" pitchFamily="34" charset="0"/>
              </a:rPr>
              <a:t>College-level Language – Varies </a:t>
            </a:r>
          </a:p>
          <a:p>
            <a:pPr marL="0" indent="0">
              <a:buFont typeface="Arial" panose="020B0604020202020204" pitchFamily="34" charset="0"/>
              <a:buNone/>
            </a:pPr>
            <a:r>
              <a:rPr lang="en-US" sz="1100" i="1" dirty="0">
                <a:latin typeface="Helvetica" panose="020B0604020202020204" pitchFamily="34" charset="0"/>
                <a:cs typeface="Helvetica" panose="020B0604020202020204" pitchFamily="34" charset="0"/>
              </a:rPr>
              <a:t>Bachelor of Arts degree type requires proficiency through the second-semester of the college-level foreign language. AP, CLEP, or FLATS examination can also satisfy this requirement</a:t>
            </a:r>
            <a:r>
              <a:rPr lang="en-US" sz="1200" i="1" dirty="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p:txBody>
      </p:sp>
      <p:sp>
        <p:nvSpPr>
          <p:cNvPr id="7" name="Content Placeholder 2">
            <a:extLst>
              <a:ext uri="{FF2B5EF4-FFF2-40B4-BE49-F238E27FC236}">
                <a16:creationId xmlns:a16="http://schemas.microsoft.com/office/drawing/2014/main" id="{093FB4AF-8FC9-439B-9711-C00982C452C0}"/>
              </a:ext>
            </a:extLst>
          </p:cNvPr>
          <p:cNvSpPr txBox="1">
            <a:spLocks/>
          </p:cNvSpPr>
          <p:nvPr/>
        </p:nvSpPr>
        <p:spPr>
          <a:xfrm>
            <a:off x="4447308" y="5467395"/>
            <a:ext cx="4588628" cy="831671"/>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latin typeface="Helvetica" panose="020B0604020202020204" pitchFamily="34" charset="0"/>
                <a:cs typeface="Helvetica" panose="020B0604020202020204" pitchFamily="34" charset="0"/>
              </a:rPr>
              <a:t>Interdisciplinary Studies Capstone – 3 upper-level credits </a:t>
            </a:r>
          </a:p>
          <a:p>
            <a:pPr marL="0" indent="0">
              <a:lnSpc>
                <a:spcPct val="100000"/>
              </a:lnSpc>
              <a:spcBef>
                <a:spcPts val="0"/>
              </a:spcBef>
              <a:buFont typeface="Arial" panose="020B0604020202020204" pitchFamily="34" charset="0"/>
              <a:buNone/>
            </a:pPr>
            <a:r>
              <a:rPr lang="en-US" sz="1100" i="1" dirty="0">
                <a:latin typeface="Helvetica" panose="020B0604020202020204" pitchFamily="34" charset="0"/>
                <a:cs typeface="Helvetica" panose="020B0604020202020204" pitchFamily="34" charset="0"/>
              </a:rPr>
              <a:t>Students are required to take this course in their graduating semester. </a:t>
            </a:r>
          </a:p>
          <a:p>
            <a:pPr marL="0" indent="0">
              <a:lnSpc>
                <a:spcPct val="100000"/>
              </a:lnSpc>
              <a:spcBef>
                <a:spcPts val="0"/>
              </a:spcBef>
              <a:buFont typeface="Arial" panose="020B0604020202020204" pitchFamily="34" charset="0"/>
              <a:buNone/>
            </a:pPr>
            <a:endParaRPr lang="en-US" sz="1100" dirty="0">
              <a:latin typeface="Helvetica" panose="020B0604020202020204" pitchFamily="34" charset="0"/>
              <a:cs typeface="Helvetica" panose="020B0604020202020204" pitchFamily="34" charset="0"/>
            </a:endParaRPr>
          </a:p>
          <a:p>
            <a:pPr marL="0" indent="0">
              <a:lnSpc>
                <a:spcPct val="100000"/>
              </a:lnSpc>
              <a:spcBef>
                <a:spcPts val="0"/>
              </a:spcBef>
              <a:buFont typeface="Arial" panose="020B0604020202020204" pitchFamily="34" charset="0"/>
              <a:buNone/>
            </a:pPr>
            <a:r>
              <a:rPr lang="en-US" sz="1100" dirty="0">
                <a:latin typeface="Helvetica" panose="020B0604020202020204" pitchFamily="34" charset="0"/>
                <a:cs typeface="Helvetica" panose="020B0604020202020204" pitchFamily="34" charset="0"/>
              </a:rPr>
              <a:t>IDS 4934 – Capstone Experience</a:t>
            </a:r>
          </a:p>
        </p:txBody>
      </p:sp>
      <p:sp>
        <p:nvSpPr>
          <p:cNvPr id="8" name="Content Placeholder 2">
            <a:extLst>
              <a:ext uri="{FF2B5EF4-FFF2-40B4-BE49-F238E27FC236}">
                <a16:creationId xmlns:a16="http://schemas.microsoft.com/office/drawing/2014/main" id="{499B2E97-A28F-4DAF-8865-8681A923D92C}"/>
              </a:ext>
            </a:extLst>
          </p:cNvPr>
          <p:cNvSpPr txBox="1">
            <a:spLocks/>
          </p:cNvSpPr>
          <p:nvPr/>
        </p:nvSpPr>
        <p:spPr>
          <a:xfrm>
            <a:off x="108061" y="1516530"/>
            <a:ext cx="4231182" cy="938719"/>
          </a:xfrm>
          <a:prstGeom prst="rect">
            <a:avLst/>
          </a:prstGeom>
          <a:ln>
            <a:solidFill>
              <a:schemeClr val="tx1"/>
            </a:solidFill>
            <a:prstDash val="soli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b="1" dirty="0">
                <a:latin typeface="Helvetica" panose="020B0604020202020204" pitchFamily="34" charset="0"/>
                <a:cs typeface="Helvetica" panose="020B0604020202020204" pitchFamily="34" charset="0"/>
              </a:rPr>
              <a:t>Interdisciplinary Studies Cornerstone – 3 upper-level credits </a:t>
            </a:r>
          </a:p>
          <a:p>
            <a:pPr marL="0" indent="0">
              <a:lnSpc>
                <a:spcPct val="100000"/>
              </a:lnSpc>
              <a:spcBef>
                <a:spcPts val="0"/>
              </a:spcBef>
              <a:buFont typeface="Arial" panose="020B0604020202020204" pitchFamily="34" charset="0"/>
              <a:buNone/>
            </a:pPr>
            <a:r>
              <a:rPr lang="en-US" sz="1100" i="1" dirty="0">
                <a:latin typeface="Helvetica" panose="020B0604020202020204" pitchFamily="34" charset="0"/>
                <a:cs typeface="Helvetica" panose="020B0604020202020204" pitchFamily="34" charset="0"/>
              </a:rPr>
              <a:t>Prerequisite is ENC 1102. Required first semester in the major or when prerequisite has been met. </a:t>
            </a:r>
          </a:p>
          <a:p>
            <a:pPr marL="0" indent="0">
              <a:lnSpc>
                <a:spcPct val="100000"/>
              </a:lnSpc>
              <a:spcBef>
                <a:spcPts val="0"/>
              </a:spcBef>
              <a:buFont typeface="Arial" panose="020B0604020202020204" pitchFamily="34" charset="0"/>
              <a:buNone/>
            </a:pPr>
            <a:endParaRPr lang="en-US" sz="1100" i="1" dirty="0">
              <a:latin typeface="Helvetica" panose="020B0604020202020204" pitchFamily="34" charset="0"/>
              <a:cs typeface="Helvetica" panose="020B0604020202020204" pitchFamily="34" charset="0"/>
            </a:endParaRPr>
          </a:p>
          <a:p>
            <a:pPr marL="0" indent="0">
              <a:lnSpc>
                <a:spcPct val="100000"/>
              </a:lnSpc>
              <a:spcBef>
                <a:spcPts val="0"/>
              </a:spcBef>
              <a:buNone/>
            </a:pPr>
            <a:r>
              <a:rPr lang="en-US" sz="1100" dirty="0">
                <a:latin typeface="Helvetica" panose="020B0604020202020204" pitchFamily="34" charset="0"/>
                <a:cs typeface="Helvetica" panose="020B0604020202020204" pitchFamily="34" charset="0"/>
              </a:rPr>
              <a:t>IDS 3933 – Cornerstone Experience</a:t>
            </a:r>
          </a:p>
        </p:txBody>
      </p:sp>
      <p:sp>
        <p:nvSpPr>
          <p:cNvPr id="9" name="Rectangle 8">
            <a:extLst>
              <a:ext uri="{FF2B5EF4-FFF2-40B4-BE49-F238E27FC236}">
                <a16:creationId xmlns:a16="http://schemas.microsoft.com/office/drawing/2014/main" id="{7C6E0DBB-D4B5-4A2E-9F95-78741E2CEEA1}"/>
              </a:ext>
            </a:extLst>
          </p:cNvPr>
          <p:cNvSpPr/>
          <p:nvPr/>
        </p:nvSpPr>
        <p:spPr>
          <a:xfrm>
            <a:off x="4447308" y="1514993"/>
            <a:ext cx="4588629" cy="3908762"/>
          </a:xfrm>
          <a:prstGeom prst="rect">
            <a:avLst/>
          </a:prstGeom>
          <a:ln>
            <a:solidFill>
              <a:schemeClr val="tx1"/>
            </a:solidFill>
            <a:prstDash val="solid"/>
          </a:ln>
        </p:spPr>
        <p:txBody>
          <a:bodyPr wrap="square">
            <a:spAutoFit/>
          </a:bodyPr>
          <a:lstStyle/>
          <a:p>
            <a:r>
              <a:rPr lang="en-US" sz="1000" b="1" dirty="0">
                <a:latin typeface="Helvetica" panose="020B0604020202020204" pitchFamily="34" charset="0"/>
                <a:cs typeface="Helvetica" panose="020B0604020202020204" pitchFamily="34" charset="0"/>
              </a:rPr>
              <a:t>Required Minor – 18 + credit hours</a:t>
            </a:r>
            <a:endParaRPr lang="en-US" sz="1000"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A minor is required for this major and it is at least 18 credit hours. Minors that are underlined can be completed online.</a:t>
            </a:r>
          </a:p>
          <a:p>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Africana Studies</a:t>
            </a:r>
          </a:p>
          <a:p>
            <a:r>
              <a:rPr lang="en-US" sz="1000" u="sng" dirty="0">
                <a:latin typeface="Helvetica" panose="020B0604020202020204" pitchFamily="34" charset="0"/>
                <a:cs typeface="Helvetica" panose="020B0604020202020204" pitchFamily="34" charset="0"/>
              </a:rPr>
              <a:t>American Indian Studies</a:t>
            </a:r>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American Studies</a:t>
            </a:r>
          </a:p>
          <a:p>
            <a:r>
              <a:rPr lang="en-US" sz="1000" u="sng" dirty="0">
                <a:latin typeface="Helvetica" panose="020B0604020202020204" pitchFamily="34" charset="0"/>
                <a:cs typeface="Helvetica" panose="020B0604020202020204" pitchFamily="34" charset="0"/>
              </a:rPr>
              <a:t>Anthropology in Multicultural Studies</a:t>
            </a:r>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Asian Studies</a:t>
            </a:r>
          </a:p>
          <a:p>
            <a:pPr marL="742950" lvl="1" indent="-285750">
              <a:buFont typeface="Arial" panose="020B0604020202020204" pitchFamily="34" charset="0"/>
              <a:buChar char="•"/>
            </a:pPr>
            <a:r>
              <a:rPr lang="en-US" sz="1000" i="1" dirty="0">
                <a:latin typeface="Helvetica" panose="020B0604020202020204" pitchFamily="34" charset="0"/>
                <a:cs typeface="Helvetica" panose="020B0604020202020204" pitchFamily="34" charset="0"/>
              </a:rPr>
              <a:t>Requires coursework in Chinese, Japanese, or Korean languages</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Cultural Anthropology</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Diversity and Social Inequality (sociology minor)</a:t>
            </a:r>
          </a:p>
          <a:p>
            <a:r>
              <a:rPr lang="en-US" sz="1000" dirty="0">
                <a:latin typeface="Helvetica" panose="020B0604020202020204" pitchFamily="34" charset="0"/>
                <a:cs typeface="Helvetica" panose="020B0604020202020204" pitchFamily="34" charset="0"/>
              </a:rPr>
              <a:t>Global Peace and Security Studies</a:t>
            </a:r>
          </a:p>
          <a:p>
            <a:r>
              <a:rPr lang="en-US" sz="1000" dirty="0">
                <a:latin typeface="Helvetica" panose="020B0604020202020204" pitchFamily="34" charset="0"/>
                <a:cs typeface="Helvetica" panose="020B0604020202020204" pitchFamily="34" charset="0"/>
              </a:rPr>
              <a:t>Humanities and Cultural Studies</a:t>
            </a:r>
            <a:endParaRPr lang="en-US" sz="1000" u="sng"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International and Global Studies</a:t>
            </a:r>
            <a:endParaRPr lang="en-US" sz="1000" dirty="0">
              <a:latin typeface="Helvetica" panose="020B0604020202020204" pitchFamily="34" charset="0"/>
              <a:cs typeface="Helvetica" panose="020B0604020202020204" pitchFamily="34" charset="0"/>
            </a:endParaRPr>
          </a:p>
          <a:p>
            <a:pPr lvl="1"/>
            <a:r>
              <a:rPr lang="en-US" sz="800" i="1" dirty="0">
                <a:latin typeface="Helvetica" panose="020B0604020202020204" pitchFamily="34" charset="0"/>
                <a:cs typeface="Helvetica" panose="020B0604020202020204" pitchFamily="34" charset="0"/>
              </a:rPr>
              <a:t>Requires proficiency through the fourth semester of college-level foreign language</a:t>
            </a:r>
            <a:endParaRPr lang="en-US" sz="800" u="sng"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Judaic Studies</a:t>
            </a:r>
            <a:endParaRPr lang="en-US" sz="1000" dirty="0">
              <a:latin typeface="Helvetica" panose="020B0604020202020204" pitchFamily="34" charset="0"/>
              <a:cs typeface="Helvetica" panose="020B0604020202020204" pitchFamily="34" charset="0"/>
            </a:endParaRPr>
          </a:p>
          <a:p>
            <a:pPr lvl="1"/>
            <a:r>
              <a:rPr lang="en-US" sz="1000" i="1" dirty="0">
                <a:latin typeface="Helvetica" panose="020B0604020202020204" pitchFamily="34" charset="0"/>
                <a:cs typeface="Helvetica" panose="020B0604020202020204" pitchFamily="34" charset="0"/>
              </a:rPr>
              <a:t>Requires Hebrew language coursework</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Latin American Studies</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Mass Culture and Collective Behavior (sociology minor)</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Middle Eastern Studies</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Religion and Cultural Studies</a:t>
            </a:r>
            <a:endParaRPr lang="en-US" sz="1000" dirty="0">
              <a:latin typeface="Helvetica" panose="020B0604020202020204" pitchFamily="34" charset="0"/>
              <a:cs typeface="Helvetica" panose="020B0604020202020204" pitchFamily="34" charset="0"/>
            </a:endParaRPr>
          </a:p>
          <a:p>
            <a:r>
              <a:rPr lang="en-US" sz="1000" u="sng" dirty="0">
                <a:latin typeface="Helvetica" panose="020B0604020202020204" pitchFamily="34" charset="0"/>
                <a:cs typeface="Helvetica" panose="020B0604020202020204" pitchFamily="34" charset="0"/>
              </a:rPr>
              <a:t>Women’s and Gender Studies</a:t>
            </a:r>
            <a:endParaRPr lang="en-US" sz="1000" dirty="0">
              <a:latin typeface="Helvetica" panose="020B0604020202020204" pitchFamily="34" charset="0"/>
              <a:cs typeface="Helvetica" panose="020B0604020202020204" pitchFamily="34" charset="0"/>
            </a:endParaRPr>
          </a:p>
          <a:p>
            <a:r>
              <a:rPr lang="en-US" sz="1000" dirty="0">
                <a:latin typeface="Helvetica" panose="020B0604020202020204" pitchFamily="34" charset="0"/>
                <a:cs typeface="Helvetica" panose="020B0604020202020204" pitchFamily="34" charset="0"/>
              </a:rPr>
              <a:t>World Comparative Studies</a:t>
            </a:r>
          </a:p>
        </p:txBody>
      </p:sp>
      <p:sp>
        <p:nvSpPr>
          <p:cNvPr id="10" name="Rectangle 9">
            <a:extLst>
              <a:ext uri="{FF2B5EF4-FFF2-40B4-BE49-F238E27FC236}">
                <a16:creationId xmlns:a16="http://schemas.microsoft.com/office/drawing/2014/main" id="{89DFE98B-9731-4E19-B8C8-0F2B87C604DE}"/>
              </a:ext>
            </a:extLst>
          </p:cNvPr>
          <p:cNvSpPr/>
          <p:nvPr/>
        </p:nvSpPr>
        <p:spPr>
          <a:xfrm>
            <a:off x="108062" y="5331795"/>
            <a:ext cx="4231182" cy="938719"/>
          </a:xfrm>
          <a:prstGeom prst="rect">
            <a:avLst/>
          </a:prstGeom>
          <a:ln>
            <a:solidFill>
              <a:schemeClr val="tx1"/>
            </a:solidFill>
            <a:prstDash val="solid"/>
          </a:ln>
        </p:spPr>
        <p:txBody>
          <a:bodyPr wrap="square">
            <a:spAutoFit/>
          </a:bodyPr>
          <a:lstStyle/>
          <a:p>
            <a:r>
              <a:rPr lang="en-US" sz="1100" b="1" dirty="0">
                <a:latin typeface="Helvetica" panose="020B0604020202020204" pitchFamily="34" charset="0"/>
                <a:cs typeface="Helvetica" panose="020B0604020202020204" pitchFamily="34" charset="0"/>
              </a:rPr>
              <a:t>Electives – As needed</a:t>
            </a:r>
            <a:endParaRPr lang="en-US" sz="1100" dirty="0">
              <a:latin typeface="Helvetica" panose="020B0604020202020204" pitchFamily="34" charset="0"/>
              <a:cs typeface="Helvetica" panose="020B0604020202020204" pitchFamily="34" charset="0"/>
            </a:endParaRPr>
          </a:p>
          <a:p>
            <a:r>
              <a:rPr lang="en-US" sz="1100" i="1" dirty="0">
                <a:latin typeface="Helvetica" panose="020B0604020202020204" pitchFamily="34" charset="0"/>
                <a:cs typeface="Helvetica" panose="020B0604020202020204" pitchFamily="34" charset="0"/>
              </a:rPr>
              <a:t>May be required to meet university graduation requirements of 120 credit hours, 48 upper-level credits. This will depend on AP/test Credit/Dual Enrollment/Transfer Credit brought into the university.</a:t>
            </a:r>
          </a:p>
        </p:txBody>
      </p:sp>
      <p:sp>
        <p:nvSpPr>
          <p:cNvPr id="11" name="Rectangle 10">
            <a:extLst>
              <a:ext uri="{FF2B5EF4-FFF2-40B4-BE49-F238E27FC236}">
                <a16:creationId xmlns:a16="http://schemas.microsoft.com/office/drawing/2014/main" id="{08584AE7-A271-4FE8-B870-6E08E80EA4E5}"/>
              </a:ext>
            </a:extLst>
          </p:cNvPr>
          <p:cNvSpPr/>
          <p:nvPr/>
        </p:nvSpPr>
        <p:spPr>
          <a:xfrm>
            <a:off x="108063" y="2596412"/>
            <a:ext cx="4231181" cy="1615827"/>
          </a:xfrm>
          <a:prstGeom prst="rect">
            <a:avLst/>
          </a:prstGeom>
          <a:ln>
            <a:solidFill>
              <a:schemeClr val="tx1"/>
            </a:solidFill>
            <a:prstDash val="solid"/>
          </a:ln>
        </p:spPr>
        <p:txBody>
          <a:bodyPr wrap="square">
            <a:spAutoFit/>
          </a:bodyPr>
          <a:lstStyle/>
          <a:p>
            <a:r>
              <a:rPr lang="en-US" sz="1100" b="1" dirty="0">
                <a:latin typeface="Helvetica" panose="020B0604020202020204" pitchFamily="34" charset="0"/>
                <a:cs typeface="Helvetica" panose="020B0604020202020204" pitchFamily="34" charset="0"/>
              </a:rPr>
              <a:t>Restricted Electives – 30 upper-level credits </a:t>
            </a:r>
            <a:endParaRPr lang="en-US" sz="1100" dirty="0">
              <a:latin typeface="Helvetica" panose="020B0604020202020204" pitchFamily="34" charset="0"/>
              <a:cs typeface="Helvetica" panose="020B0604020202020204" pitchFamily="34" charset="0"/>
            </a:endParaRPr>
          </a:p>
          <a:p>
            <a:pPr marL="742950" lvl="1" indent="-285750">
              <a:buFont typeface="Courier New" panose="02070309020205020404" pitchFamily="49" charset="0"/>
              <a:buChar char="o"/>
            </a:pPr>
            <a:r>
              <a:rPr lang="en-US" sz="1100" dirty="0">
                <a:latin typeface="Helvetica" panose="020B0604020202020204" pitchFamily="34" charset="0"/>
                <a:cs typeface="Helvetica" panose="020B0604020202020204" pitchFamily="34" charset="0"/>
              </a:rPr>
              <a:t>Theories of Diversity – 12 upper-level credits from an approved list</a:t>
            </a:r>
          </a:p>
          <a:p>
            <a:pPr marL="742950" lvl="1" indent="-285750">
              <a:buFont typeface="Courier New" panose="02070309020205020404" pitchFamily="49" charset="0"/>
              <a:buChar char="o"/>
            </a:pPr>
            <a:r>
              <a:rPr lang="en-US" sz="1100" dirty="0">
                <a:latin typeface="Helvetica" panose="020B0604020202020204" pitchFamily="34" charset="0"/>
                <a:cs typeface="Helvetica" panose="020B0604020202020204" pitchFamily="34" charset="0"/>
              </a:rPr>
              <a:t>Experiences and Representations of Diversity – 18 upper-level credits from an approved list</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Classes from the Restricted Electives cannot overlap with your minor. A full list of courses can be found on our website, </a:t>
            </a:r>
            <a:r>
              <a:rPr lang="en-US" sz="1100" dirty="0">
                <a:latin typeface="Helvetica" panose="020B0604020202020204" pitchFamily="34" charset="0"/>
                <a:cs typeface="Helvetica" panose="020B0604020202020204" pitchFamily="34" charset="0"/>
                <a:hlinkClick r:id="rId3"/>
              </a:rPr>
              <a:t>https://undergrad.ucf.edu/ids/programs/</a:t>
            </a:r>
            <a:endParaRPr lang="en-US"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036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865239"/>
            <a:ext cx="9144000" cy="6366834"/>
          </a:xfrm>
        </p:spPr>
        <p:txBody>
          <a:bodyPr>
            <a:noAutofit/>
          </a:bodyPr>
          <a:lstStyle/>
          <a:p>
            <a:pPr marL="0" indent="0" algn="ctr">
              <a:buNone/>
            </a:pPr>
            <a:r>
              <a:rPr lang="en-US" altLang="ko-KR" sz="2600" b="1" dirty="0">
                <a:latin typeface="Helvetica" panose="020B0604020202020204" pitchFamily="34" charset="0"/>
                <a:cs typeface="Helvetica" panose="020B0604020202020204" pitchFamily="34" charset="0"/>
              </a:rPr>
              <a:t>For any student admitted for Summer 2020, Fall 2020, and Spring 2021, your catalog year is 2020-2021.</a:t>
            </a:r>
          </a:p>
          <a:p>
            <a:pPr marL="0" indent="0" algn="ctr">
              <a:buNone/>
            </a:pPr>
            <a:endParaRPr lang="en-US" altLang="ko-KR" sz="1200" b="1" dirty="0">
              <a:latin typeface="Helvetica" panose="020B0604020202020204" pitchFamily="34" charset="0"/>
              <a:cs typeface="Helvetica" panose="020B0604020202020204" pitchFamily="34" charset="0"/>
            </a:endParaRPr>
          </a:p>
          <a:p>
            <a:pPr marL="0" indent="0" algn="ctr">
              <a:buNone/>
            </a:pPr>
            <a:r>
              <a:rPr lang="en-US" altLang="ko-KR" sz="2600" b="1" dirty="0">
                <a:latin typeface="Helvetica" panose="020B0604020202020204" pitchFamily="34" charset="0"/>
                <a:cs typeface="Helvetica" panose="020B0604020202020204" pitchFamily="34" charset="0"/>
              </a:rPr>
              <a:t>Depending on the date of your orientation, the undergraduate catalog may not be published. All information presented is to be used as a guide. Requirements for minors and certificates are subject to change. </a:t>
            </a:r>
          </a:p>
          <a:p>
            <a:pPr marL="0" indent="0" algn="ctr">
              <a:buNone/>
            </a:pPr>
            <a:endParaRPr lang="en-US" altLang="ko-KR" sz="1200" b="1" dirty="0">
              <a:latin typeface="Helvetica" panose="020B0604020202020204" pitchFamily="34" charset="0"/>
              <a:cs typeface="Helvetica" panose="020B0604020202020204" pitchFamily="34" charset="0"/>
            </a:endParaRPr>
          </a:p>
          <a:p>
            <a:pPr marL="0" indent="0" algn="ctr">
              <a:buNone/>
            </a:pPr>
            <a:r>
              <a:rPr lang="en-US" altLang="ko-KR" sz="2600" b="1" dirty="0">
                <a:latin typeface="Helvetica" panose="020B0604020202020204" pitchFamily="34" charset="0"/>
                <a:cs typeface="Helvetica" panose="020B0604020202020204" pitchFamily="34" charset="0"/>
              </a:rPr>
              <a:t>If you have a minor or certificate, we highly encourage you to contact the department or college advising office for advising.</a:t>
            </a:r>
          </a:p>
          <a:p>
            <a:pPr marL="0" indent="0" algn="ctr">
              <a:buNone/>
            </a:pPr>
            <a:r>
              <a:rPr lang="en-US" altLang="ko-KR" sz="2600" b="1" dirty="0">
                <a:latin typeface="Helvetica" panose="020B0604020202020204" pitchFamily="34" charset="0"/>
                <a:cs typeface="Helvetica" panose="020B0604020202020204" pitchFamily="34" charset="0"/>
                <a:hlinkClick r:id="rId3"/>
              </a:rPr>
              <a:t>www.catalog.ucf.edu</a:t>
            </a:r>
            <a:r>
              <a:rPr lang="en-US" altLang="ko-KR" sz="2600" b="1" dirty="0">
                <a:latin typeface="Helvetica" panose="020B0604020202020204" pitchFamily="34" charset="0"/>
                <a:cs typeface="Helvetica" panose="020B0604020202020204" pitchFamily="34" charset="0"/>
              </a:rPr>
              <a:t> </a:t>
            </a:r>
            <a:endParaRPr lang="en-US" altLang="ko-KR" sz="2600" dirty="0">
              <a:latin typeface="Helvetica" panose="020B0604020202020204" pitchFamily="34" charset="0"/>
              <a:cs typeface="Helvetica" panose="020B0604020202020204" pitchFamily="34" charset="0"/>
            </a:endParaRPr>
          </a:p>
          <a:p>
            <a:pPr marL="0" indent="0" algn="ctr">
              <a:lnSpc>
                <a:spcPct val="150000"/>
              </a:lnSpc>
              <a:buNone/>
            </a:pPr>
            <a:endParaRPr lang="en-US" altLang="ko-KR" sz="2600" dirty="0">
              <a:latin typeface="Helvetica" panose="020B0604020202020204" pitchFamily="34" charset="0"/>
              <a:cs typeface="Helvetica" panose="020B0604020202020204" pitchFamily="34" charset="0"/>
            </a:endParaRPr>
          </a:p>
          <a:p>
            <a:pPr marL="0" indent="0" algn="ctr">
              <a:buNone/>
            </a:pPr>
            <a:r>
              <a:rPr lang="en-US" altLang="ko-KR" sz="2600" dirty="0">
                <a:solidFill>
                  <a:srgbClr val="C00000"/>
                </a:solidFill>
                <a:latin typeface="Helvetica" panose="020B0604020202020204" pitchFamily="34" charset="0"/>
                <a:cs typeface="Helvetica" panose="020B0604020202020204" pitchFamily="34" charset="0"/>
              </a:rPr>
              <a:t>.</a:t>
            </a:r>
          </a:p>
          <a:p>
            <a:pPr marL="285750" indent="-285750">
              <a:buFont typeface="Courier New" panose="02070309020205020404" pitchFamily="49" charset="0"/>
              <a:buChar char="o"/>
            </a:pPr>
            <a:endParaRPr lang="en-US" altLang="ko-KR" sz="2600" dirty="0">
              <a:latin typeface="Helvetica" panose="020B0604020202020204" pitchFamily="34" charset="0"/>
              <a:cs typeface="Helvetica" panose="020B0604020202020204" pitchFamily="34" charset="0"/>
            </a:endParaRPr>
          </a:p>
          <a:p>
            <a:pPr>
              <a:buFont typeface="Courier New" panose="02070309020205020404" pitchFamily="49" charset="0"/>
              <a:buChar char="o"/>
            </a:pPr>
            <a:endParaRPr lang="en-US" altLang="ko-KR" sz="2600" dirty="0">
              <a:latin typeface="Helvetica" panose="020B0604020202020204" pitchFamily="34" charset="0"/>
              <a:cs typeface="Helvetica" panose="020B0604020202020204" pitchFamily="34" charset="0"/>
            </a:endParaRPr>
          </a:p>
          <a:p>
            <a:pPr marL="285750" indent="-285750">
              <a:buFont typeface="Courier New" panose="02070309020205020404" pitchFamily="49" charset="0"/>
              <a:buChar char="o"/>
            </a:pPr>
            <a:endParaRPr lang="en-US" altLang="ko-KR" sz="2600" dirty="0">
              <a:latin typeface="Helvetica" panose="020B0604020202020204" pitchFamily="34" charset="0"/>
              <a:cs typeface="Helvetica" panose="020B0604020202020204" pitchFamily="34" charset="0"/>
            </a:endParaRPr>
          </a:p>
          <a:p>
            <a:pPr marL="0" indent="0">
              <a:lnSpc>
                <a:spcPct val="100000"/>
              </a:lnSpc>
              <a:spcBef>
                <a:spcPts val="0"/>
              </a:spcBef>
              <a:buNone/>
              <a:defRPr/>
            </a:pPr>
            <a:endParaRPr lang="en-US" sz="2600"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1095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Catalog Year</a:t>
            </a:r>
          </a:p>
        </p:txBody>
      </p:sp>
    </p:spTree>
    <p:extLst>
      <p:ext uri="{BB962C8B-B14F-4D97-AF65-F5344CB8AC3E}">
        <p14:creationId xmlns:p14="http://schemas.microsoft.com/office/powerpoint/2010/main" val="39327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71353"/>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54034"/>
            <a:ext cx="9144000" cy="13009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lnSpc>
                <a:spcPct val="100000"/>
              </a:lnSpc>
            </a:pPr>
            <a:r>
              <a:rPr lang="en-US" sz="2800" b="1" dirty="0">
                <a:latin typeface="Helvetica" charset="0"/>
                <a:ea typeface="Helvetica" charset="0"/>
                <a:cs typeface="Helvetica" charset="0"/>
              </a:rPr>
              <a:t>Bachelor of General Studies in </a:t>
            </a:r>
          </a:p>
          <a:p>
            <a:pPr algn="ctr">
              <a:lnSpc>
                <a:spcPct val="100000"/>
              </a:lnSpc>
            </a:pPr>
            <a:r>
              <a:rPr lang="en-US" sz="2800" b="1" dirty="0">
                <a:latin typeface="Helvetica" charset="0"/>
                <a:ea typeface="Helvetica" charset="0"/>
                <a:cs typeface="Helvetica" charset="0"/>
              </a:rPr>
              <a:t>Integrative General Studies (BIGS)</a:t>
            </a:r>
          </a:p>
          <a:p>
            <a:pPr algn="ctr">
              <a:lnSpc>
                <a:spcPct val="100000"/>
              </a:lnSpc>
            </a:pPr>
            <a:r>
              <a:rPr lang="en-US" sz="2800" b="1" dirty="0">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1556F11F-F589-47B2-8A04-1C418504BD47}"/>
              </a:ext>
            </a:extLst>
          </p:cNvPr>
          <p:cNvSpPr/>
          <p:nvPr/>
        </p:nvSpPr>
        <p:spPr>
          <a:xfrm>
            <a:off x="0" y="1575262"/>
            <a:ext cx="9144000" cy="5078313"/>
          </a:xfrm>
          <a:prstGeom prst="rect">
            <a:avLst/>
          </a:prstGeom>
        </p:spPr>
        <p:txBody>
          <a:bodyPr wrap="square">
            <a:spAutoFit/>
          </a:bodyPr>
          <a:lstStyle/>
          <a:p>
            <a:r>
              <a:rPr lang="en-US" sz="1700" b="1" dirty="0">
                <a:latin typeface="Helvetica" panose="020B0604020202020204" pitchFamily="34" charset="0"/>
                <a:cs typeface="Helvetica" panose="020B0604020202020204" pitchFamily="34" charset="0"/>
              </a:rPr>
              <a:t>Bachelor of General Studies in Integrative General Studies</a:t>
            </a:r>
            <a:endParaRPr lang="en-US" sz="1700" dirty="0">
              <a:latin typeface="Helvetica" panose="020B0604020202020204" pitchFamily="34" charset="0"/>
              <a:cs typeface="Helvetica" panose="020B0604020202020204" pitchFamily="34" charset="0"/>
            </a:endParaRPr>
          </a:p>
          <a:p>
            <a:r>
              <a:rPr lang="en-US" sz="1700" i="1" dirty="0">
                <a:latin typeface="Helvetica" panose="020B0604020202020204" pitchFamily="34" charset="0"/>
                <a:cs typeface="Helvetica" panose="020B0604020202020204" pitchFamily="34" charset="0"/>
              </a:rPr>
              <a:t>This degree program makes the most of your transfer coursework and provides the most flexibility.  Integrative General Studies can be as disciplinary or interdisciplinary as you would like. Although a minor is not required, students wishing for more structure or a focused curriculum may want to consider declaring one. Since this is a Bachelor of General Studies and not a Bachelor of Arts or Science, students are not required to take college-level foreign language unless it has not been satisfied through the admission requirement.</a:t>
            </a:r>
          </a:p>
          <a:p>
            <a:endParaRPr lang="en-US" sz="1700" dirty="0">
              <a:latin typeface="Helvetica" panose="020B0604020202020204" pitchFamily="34" charset="0"/>
              <a:cs typeface="Helvetica" panose="020B0604020202020204" pitchFamily="34" charset="0"/>
            </a:endParaRPr>
          </a:p>
          <a:p>
            <a:r>
              <a:rPr lang="en-US" sz="1700" dirty="0">
                <a:latin typeface="Helvetica" panose="020B0604020202020204" pitchFamily="34" charset="0"/>
                <a:cs typeface="Helvetica" panose="020B0604020202020204" pitchFamily="34" charset="0"/>
              </a:rPr>
              <a:t>To ensure that students demonstrate a sufficient understanding of the course material and learning objectives of this academic program, only grades of “C” (2.0) or higher may be used to satisfy Core requirements.</a:t>
            </a:r>
          </a:p>
          <a:p>
            <a:endParaRPr lang="en-US" sz="1700" dirty="0">
              <a:latin typeface="Helvetica" panose="020B0604020202020204" pitchFamily="34" charset="0"/>
              <a:cs typeface="Helvetica" panose="020B0604020202020204" pitchFamily="34" charset="0"/>
            </a:endParaRPr>
          </a:p>
          <a:p>
            <a:r>
              <a:rPr lang="en-US" sz="1700" b="1" u="sng" dirty="0">
                <a:latin typeface="Helvetica" panose="020B0604020202020204" pitchFamily="34" charset="0"/>
                <a:cs typeface="Helvetica" panose="020B0604020202020204" pitchFamily="34" charset="0"/>
              </a:rPr>
              <a:t>Students interested in declaring this major must have completed 75 or more credit hours</a:t>
            </a:r>
            <a:r>
              <a:rPr lang="en-US" sz="1700" dirty="0">
                <a:latin typeface="Helvetica" panose="020B0604020202020204" pitchFamily="34" charset="0"/>
                <a:cs typeface="Helvetica" panose="020B0604020202020204" pitchFamily="34" charset="0"/>
              </a:rPr>
              <a:t> and meet with an advisor in the College of Undergraduate Studies – Department of Interdisciplinary Studies to complete the declaration process.</a:t>
            </a:r>
          </a:p>
          <a:p>
            <a:endParaRPr lang="en-US" sz="1700" dirty="0">
              <a:latin typeface="Helvetica" panose="020B0604020202020204" pitchFamily="34" charset="0"/>
              <a:cs typeface="Helvetica" panose="020B0604020202020204" pitchFamily="34" charset="0"/>
            </a:endParaRPr>
          </a:p>
          <a:p>
            <a:r>
              <a:rPr lang="en-US" sz="1700" dirty="0">
                <a:solidFill>
                  <a:srgbClr val="EB4858"/>
                </a:solidFill>
                <a:latin typeface="Helvetica" panose="020B0604020202020204" pitchFamily="34" charset="0"/>
                <a:cs typeface="Helvetica" panose="020B0604020202020204" pitchFamily="34" charset="0"/>
              </a:rPr>
              <a:t>BIGS may not be completed as a double-major, double-degree, or second baccalaureate degree.</a:t>
            </a:r>
          </a:p>
          <a:p>
            <a:endParaRPr lang="en-US" b="0" i="0" dirty="0">
              <a:solidFill>
                <a:srgbClr val="2D3B45"/>
              </a:solidFill>
              <a:effectLst/>
              <a:latin typeface="Lato"/>
            </a:endParaRPr>
          </a:p>
        </p:txBody>
      </p:sp>
    </p:spTree>
    <p:extLst>
      <p:ext uri="{BB962C8B-B14F-4D97-AF65-F5344CB8AC3E}">
        <p14:creationId xmlns:p14="http://schemas.microsoft.com/office/powerpoint/2010/main" val="15055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915E-F9DE-4D9E-BEF2-C91704322ED5}"/>
              </a:ext>
            </a:extLst>
          </p:cNvPr>
          <p:cNvSpPr>
            <a:spLocks noGrp="1"/>
          </p:cNvSpPr>
          <p:nvPr>
            <p:ph type="title"/>
          </p:nvPr>
        </p:nvSpPr>
        <p:spPr>
          <a:xfrm>
            <a:off x="628650" y="23988"/>
            <a:ext cx="7886700" cy="682278"/>
          </a:xfrm>
        </p:spPr>
        <p:txBody>
          <a:bodyPr>
            <a:normAutofit fontScale="90000"/>
          </a:bodyPr>
          <a:lstStyle/>
          <a:p>
            <a:pPr algn="ctr"/>
            <a:r>
              <a:rPr lang="en-US" b="1" dirty="0"/>
              <a:t>Integrative General Studies</a:t>
            </a:r>
          </a:p>
        </p:txBody>
      </p:sp>
      <p:sp>
        <p:nvSpPr>
          <p:cNvPr id="9" name="Rectangle 8">
            <a:extLst>
              <a:ext uri="{FF2B5EF4-FFF2-40B4-BE49-F238E27FC236}">
                <a16:creationId xmlns:a16="http://schemas.microsoft.com/office/drawing/2014/main" id="{E80AFA6E-8746-4BF8-A57A-004B3F3D6C5C}"/>
              </a:ext>
            </a:extLst>
          </p:cNvPr>
          <p:cNvSpPr/>
          <p:nvPr/>
        </p:nvSpPr>
        <p:spPr>
          <a:xfrm>
            <a:off x="0" y="0"/>
            <a:ext cx="9144000" cy="1471353"/>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latin typeface="Helvetica" charset="0"/>
                <a:ea typeface="Helvetica" charset="0"/>
                <a:cs typeface="Helvetica" charset="0"/>
              </a:rPr>
              <a:t>Bachelor of General Studies in </a:t>
            </a:r>
          </a:p>
          <a:p>
            <a:pPr algn="ctr"/>
            <a:r>
              <a:rPr lang="en-US" sz="2800" b="1" dirty="0">
                <a:solidFill>
                  <a:schemeClr val="tx1"/>
                </a:solidFill>
                <a:latin typeface="Helvetica" charset="0"/>
                <a:ea typeface="Helvetica" charset="0"/>
                <a:cs typeface="Helvetica" charset="0"/>
              </a:rPr>
              <a:t>Integrative General Studies (BIGS)</a:t>
            </a:r>
          </a:p>
          <a:p>
            <a:pPr algn="ctr"/>
            <a:r>
              <a:rPr lang="en-US" sz="2800" b="1" dirty="0">
                <a:solidFill>
                  <a:schemeClr val="tx1"/>
                </a:solidFill>
                <a:latin typeface="Helvetica" charset="0"/>
                <a:ea typeface="Helvetica" charset="0"/>
                <a:cs typeface="Helvetica" charset="0"/>
              </a:rPr>
              <a:t>Program Information</a:t>
            </a:r>
          </a:p>
        </p:txBody>
      </p:sp>
      <p:sp>
        <p:nvSpPr>
          <p:cNvPr id="3" name="Rectangle 2">
            <a:extLst>
              <a:ext uri="{FF2B5EF4-FFF2-40B4-BE49-F238E27FC236}">
                <a16:creationId xmlns:a16="http://schemas.microsoft.com/office/drawing/2014/main" id="{CDB20C1D-77C3-470C-8106-E05EA65A82B3}"/>
              </a:ext>
            </a:extLst>
          </p:cNvPr>
          <p:cNvSpPr/>
          <p:nvPr/>
        </p:nvSpPr>
        <p:spPr>
          <a:xfrm>
            <a:off x="0" y="1471353"/>
            <a:ext cx="9144000" cy="4708981"/>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General Education Program (GEP)</a:t>
            </a:r>
          </a:p>
          <a:p>
            <a:r>
              <a:rPr lang="en-US" sz="1200" dirty="0">
                <a:latin typeface="Helvetica" panose="020B0604020202020204" pitchFamily="34" charset="0"/>
                <a:cs typeface="Helvetica" panose="020B0604020202020204" pitchFamily="34" charset="0"/>
              </a:rPr>
              <a:t>The General Education Program at UCF is waived with an AA degree from a Florida public state college or community college. The following reflects UCF’s GEP.</a:t>
            </a:r>
          </a:p>
          <a:p>
            <a:endParaRPr lang="en-US" sz="1200" dirty="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GEP 1: ENC 1101 – English I</a:t>
            </a:r>
          </a:p>
          <a:p>
            <a:r>
              <a:rPr lang="en-US" sz="1200" dirty="0">
                <a:latin typeface="Helvetica" panose="020B0604020202020204" pitchFamily="34" charset="0"/>
                <a:cs typeface="Helvetica" panose="020B0604020202020204" pitchFamily="34" charset="0"/>
              </a:rPr>
              <a:t>GEP 2: ENC 1102 – English II</a:t>
            </a:r>
          </a:p>
          <a:p>
            <a:r>
              <a:rPr lang="en-US" sz="1200" dirty="0">
                <a:latin typeface="Helvetica" panose="020B0604020202020204" pitchFamily="34" charset="0"/>
                <a:cs typeface="Helvetica" panose="020B0604020202020204" pitchFamily="34" charset="0"/>
              </a:rPr>
              <a:t>GEP 3: COM 1000, SPC 1603, OR SPC 1608</a:t>
            </a:r>
          </a:p>
          <a:p>
            <a:r>
              <a:rPr lang="en-US" sz="1200" dirty="0">
                <a:latin typeface="Helvetica" panose="020B0604020202020204" pitchFamily="34" charset="0"/>
                <a:cs typeface="Helvetica" panose="020B0604020202020204" pitchFamily="34" charset="0"/>
              </a:rPr>
              <a:t>GEP 4: Historical/Cultural Foundation</a:t>
            </a:r>
          </a:p>
          <a:p>
            <a:r>
              <a:rPr lang="en-US" sz="1200" dirty="0">
                <a:latin typeface="Helvetica" panose="020B0604020202020204" pitchFamily="34" charset="0"/>
                <a:cs typeface="Helvetica" panose="020B0604020202020204" pitchFamily="34" charset="0"/>
              </a:rPr>
              <a:t>GEP 5: Historical/Cultural Foundation</a:t>
            </a:r>
          </a:p>
          <a:p>
            <a:r>
              <a:rPr lang="en-US" sz="1200" dirty="0">
                <a:latin typeface="Helvetica" panose="020B0604020202020204" pitchFamily="34" charset="0"/>
                <a:cs typeface="Helvetica" panose="020B0604020202020204" pitchFamily="34" charset="0"/>
              </a:rPr>
              <a:t>GEP 6: Historical/Cultural Foundation</a:t>
            </a:r>
          </a:p>
          <a:p>
            <a:r>
              <a:rPr lang="en-US" sz="1200" dirty="0">
                <a:latin typeface="Helvetica" panose="020B0604020202020204" pitchFamily="34" charset="0"/>
                <a:cs typeface="Helvetica" panose="020B0604020202020204" pitchFamily="34" charset="0"/>
              </a:rPr>
              <a:t>GEP 7: Mathematical Foundation </a:t>
            </a:r>
          </a:p>
          <a:p>
            <a:r>
              <a:rPr lang="en-US" sz="1200" dirty="0">
                <a:latin typeface="Helvetica" panose="020B0604020202020204" pitchFamily="34" charset="0"/>
                <a:cs typeface="Helvetica" panose="020B0604020202020204" pitchFamily="34" charset="0"/>
              </a:rPr>
              <a:t>GEP 8: Mathematical Foundation </a:t>
            </a:r>
          </a:p>
          <a:p>
            <a:r>
              <a:rPr lang="en-US" sz="1200" dirty="0">
                <a:latin typeface="Helvetica" panose="020B0604020202020204" pitchFamily="34" charset="0"/>
                <a:cs typeface="Helvetica" panose="020B0604020202020204" pitchFamily="34" charset="0"/>
              </a:rPr>
              <a:t>GEP 9: Social Foundation </a:t>
            </a:r>
          </a:p>
          <a:p>
            <a:r>
              <a:rPr lang="en-US" sz="1200" dirty="0">
                <a:latin typeface="Helvetica" panose="020B0604020202020204" pitchFamily="34" charset="0"/>
                <a:cs typeface="Helvetica" panose="020B0604020202020204" pitchFamily="34" charset="0"/>
              </a:rPr>
              <a:t>GEP 10: Social Foundation</a:t>
            </a:r>
          </a:p>
          <a:p>
            <a:r>
              <a:rPr lang="en-US" sz="1200" dirty="0">
                <a:latin typeface="Helvetica" panose="020B0604020202020204" pitchFamily="34" charset="0"/>
                <a:cs typeface="Helvetica" panose="020B0604020202020204" pitchFamily="34" charset="0"/>
              </a:rPr>
              <a:t>GEP 11: Science Foundation - Physical</a:t>
            </a:r>
          </a:p>
          <a:p>
            <a:r>
              <a:rPr lang="en-US" sz="1200" dirty="0">
                <a:latin typeface="Helvetica" panose="020B0604020202020204" pitchFamily="34" charset="0"/>
                <a:cs typeface="Helvetica" panose="020B0604020202020204" pitchFamily="34" charset="0"/>
              </a:rPr>
              <a:t>GEP 12: Science Foundation - Life Science</a:t>
            </a:r>
          </a:p>
          <a:p>
            <a:r>
              <a:rPr lang="en-US" sz="1200" dirty="0">
                <a:latin typeface="Helvetica" panose="020B0604020202020204" pitchFamily="34" charset="0"/>
                <a:cs typeface="Helvetica" panose="020B0604020202020204" pitchFamily="34" charset="0"/>
              </a:rPr>
              <a:t>Civic Literacy </a:t>
            </a:r>
          </a:p>
          <a:p>
            <a:endParaRPr lang="en-US" sz="120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have four Gordon Rule Writing Courses (GRW) typically GEP 1, 2, and two additional classes from GEP 4, 5, 6.</a:t>
            </a:r>
          </a:p>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Students must also satisfy State Core from each foundation area. </a:t>
            </a:r>
          </a:p>
          <a:p>
            <a:pPr marL="171450" indent="-171450">
              <a:buFont typeface="Arial" panose="020B0604020202020204" pitchFamily="34" charset="0"/>
              <a:buChar char="•"/>
            </a:pPr>
            <a:r>
              <a:rPr lang="en-US" sz="1200" b="1" dirty="0">
                <a:highlight>
                  <a:srgbClr val="FFFF00"/>
                </a:highlight>
                <a:latin typeface="Helvetica" panose="020B0604020202020204" pitchFamily="34" charset="0"/>
                <a:cs typeface="Helvetica" panose="020B0604020202020204" pitchFamily="34" charset="0"/>
              </a:rPr>
              <a:t>An advisor will discuss your specific requirements when we break out into smaller groups or one-on-one advising.</a:t>
            </a:r>
          </a:p>
          <a:p>
            <a:endParaRPr lang="en-US" sz="1200" b="1" dirty="0">
              <a:latin typeface="Helvetica" panose="020B0604020202020204" pitchFamily="34" charset="0"/>
              <a:cs typeface="Helvetica" panose="020B0604020202020204" pitchFamily="34" charset="0"/>
            </a:endParaRPr>
          </a:p>
          <a:p>
            <a:r>
              <a:rPr lang="en-US" sz="1200" b="1" dirty="0">
                <a:latin typeface="Helvetica" panose="020B0604020202020204" pitchFamily="34" charset="0"/>
                <a:cs typeface="Helvetica" panose="020B0604020202020204" pitchFamily="34" charset="0"/>
              </a:rPr>
              <a:t>High School Foreign Language Admission Requirement</a:t>
            </a:r>
          </a:p>
          <a:p>
            <a:r>
              <a:rPr lang="en-US" sz="1200" dirty="0">
                <a:latin typeface="Helvetica" panose="020B0604020202020204" pitchFamily="34" charset="0"/>
                <a:cs typeface="Helvetica" panose="020B0604020202020204" pitchFamily="34" charset="0"/>
              </a:rPr>
              <a:t>Two years of high school foreign language. Students must submit an official high school transcript to Undergraduate Admissions. If you did not complete this requirement in high school, it is an automatic graduation requirement.</a:t>
            </a:r>
          </a:p>
        </p:txBody>
      </p:sp>
    </p:spTree>
    <p:extLst>
      <p:ext uri="{BB962C8B-B14F-4D97-AF65-F5344CB8AC3E}">
        <p14:creationId xmlns:p14="http://schemas.microsoft.com/office/powerpoint/2010/main" val="173530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915E-F9DE-4D9E-BEF2-C91704322ED5}"/>
              </a:ext>
            </a:extLst>
          </p:cNvPr>
          <p:cNvSpPr>
            <a:spLocks noGrp="1"/>
          </p:cNvSpPr>
          <p:nvPr>
            <p:ph type="title"/>
          </p:nvPr>
        </p:nvSpPr>
        <p:spPr>
          <a:xfrm>
            <a:off x="628650" y="23988"/>
            <a:ext cx="7886700" cy="682278"/>
          </a:xfrm>
        </p:spPr>
        <p:txBody>
          <a:bodyPr>
            <a:normAutofit fontScale="90000"/>
          </a:bodyPr>
          <a:lstStyle/>
          <a:p>
            <a:pPr algn="ctr"/>
            <a:r>
              <a:rPr lang="en-US" b="1" dirty="0"/>
              <a:t>Integrative General Studies</a:t>
            </a:r>
          </a:p>
        </p:txBody>
      </p:sp>
      <p:sp>
        <p:nvSpPr>
          <p:cNvPr id="8" name="Content Placeholder 2">
            <a:extLst>
              <a:ext uri="{FF2B5EF4-FFF2-40B4-BE49-F238E27FC236}">
                <a16:creationId xmlns:a16="http://schemas.microsoft.com/office/drawing/2014/main" id="{D9795F5E-7C5D-4670-9C45-4D8DF14D77A9}"/>
              </a:ext>
            </a:extLst>
          </p:cNvPr>
          <p:cNvSpPr txBox="1">
            <a:spLocks/>
          </p:cNvSpPr>
          <p:nvPr/>
        </p:nvSpPr>
        <p:spPr>
          <a:xfrm>
            <a:off x="216126" y="4481540"/>
            <a:ext cx="8437421" cy="1471353"/>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a:latin typeface="Helvetica" panose="020B0604020202020204" pitchFamily="34" charset="0"/>
                <a:cs typeface="Helvetica" panose="020B0604020202020204" pitchFamily="34" charset="0"/>
              </a:rPr>
              <a:t>Senior Seminar Capstone – 3 upper-level credits </a:t>
            </a:r>
          </a:p>
          <a:p>
            <a:pPr marL="0" indent="0">
              <a:lnSpc>
                <a:spcPct val="100000"/>
              </a:lnSpc>
              <a:spcBef>
                <a:spcPts val="0"/>
              </a:spcBef>
              <a:buFont typeface="Arial" panose="020B0604020202020204" pitchFamily="34" charset="0"/>
              <a:buNone/>
            </a:pPr>
            <a:r>
              <a:rPr lang="en-US" sz="2000" i="1" dirty="0">
                <a:latin typeface="Helvetica" panose="020B0604020202020204" pitchFamily="34" charset="0"/>
                <a:cs typeface="Helvetica" panose="020B0604020202020204" pitchFamily="34" charset="0"/>
              </a:rPr>
              <a:t>Students are required to take this course in their graduating semester. </a:t>
            </a:r>
          </a:p>
          <a:p>
            <a:pPr marL="0" indent="0">
              <a:lnSpc>
                <a:spcPct val="100000"/>
              </a:lnSpc>
              <a:spcBef>
                <a:spcPts val="0"/>
              </a:spcBef>
              <a:buFont typeface="Arial" panose="020B0604020202020204" pitchFamily="34" charset="0"/>
              <a:buNone/>
            </a:pPr>
            <a:endParaRPr lang="en-US" sz="2000" dirty="0">
              <a:latin typeface="Helvetica" panose="020B0604020202020204" pitchFamily="34" charset="0"/>
              <a:cs typeface="Helvetica" panose="020B0604020202020204" pitchFamily="34" charset="0"/>
            </a:endParaRPr>
          </a:p>
          <a:p>
            <a:pPr marL="0" indent="0">
              <a:lnSpc>
                <a:spcPct val="100000"/>
              </a:lnSpc>
              <a:spcBef>
                <a:spcPts val="0"/>
              </a:spcBef>
              <a:buFont typeface="Arial" panose="020B0604020202020204" pitchFamily="34" charset="0"/>
              <a:buNone/>
            </a:pPr>
            <a:r>
              <a:rPr lang="en-US" sz="2000" dirty="0">
                <a:latin typeface="Helvetica" panose="020B0604020202020204" pitchFamily="34" charset="0"/>
                <a:cs typeface="Helvetica" panose="020B0604020202020204" pitchFamily="34" charset="0"/>
              </a:rPr>
              <a:t>IDS 4939 – Senior Seminar Capstone</a:t>
            </a:r>
          </a:p>
        </p:txBody>
      </p:sp>
      <p:sp>
        <p:nvSpPr>
          <p:cNvPr id="11" name="Content Placeholder 2">
            <a:extLst>
              <a:ext uri="{FF2B5EF4-FFF2-40B4-BE49-F238E27FC236}">
                <a16:creationId xmlns:a16="http://schemas.microsoft.com/office/drawing/2014/main" id="{5D612CDC-918F-43D9-8191-EC0F82055C61}"/>
              </a:ext>
            </a:extLst>
          </p:cNvPr>
          <p:cNvSpPr txBox="1">
            <a:spLocks/>
          </p:cNvSpPr>
          <p:nvPr/>
        </p:nvSpPr>
        <p:spPr>
          <a:xfrm>
            <a:off x="216129" y="1600373"/>
            <a:ext cx="8437420" cy="1323439"/>
          </a:xfrm>
          <a:prstGeom prst="rect">
            <a:avLst/>
          </a:prstGeom>
          <a:ln>
            <a:solidFill>
              <a:schemeClr val="tx1"/>
            </a:solidFill>
            <a:prstDash val="soli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a:latin typeface="Helvetica" panose="020B0604020202020204" pitchFamily="34" charset="0"/>
                <a:cs typeface="Helvetica" panose="020B0604020202020204" pitchFamily="34" charset="0"/>
              </a:rPr>
              <a:t>Contemporary Issues in Leadership – 3 upper-level credits </a:t>
            </a:r>
          </a:p>
          <a:p>
            <a:pPr marL="0" indent="0">
              <a:lnSpc>
                <a:spcPct val="100000"/>
              </a:lnSpc>
              <a:spcBef>
                <a:spcPts val="0"/>
              </a:spcBef>
              <a:buFont typeface="Arial" panose="020B0604020202020204" pitchFamily="34" charset="0"/>
              <a:buNone/>
            </a:pPr>
            <a:r>
              <a:rPr lang="en-US" sz="2000" i="1" dirty="0">
                <a:latin typeface="Helvetica" panose="020B0604020202020204" pitchFamily="34" charset="0"/>
                <a:cs typeface="Helvetica" panose="020B0604020202020204" pitchFamily="34" charset="0"/>
              </a:rPr>
              <a:t>Prerequisite is ENC 1102. Take in any semester.</a:t>
            </a:r>
          </a:p>
          <a:p>
            <a:pPr marL="0" indent="0">
              <a:lnSpc>
                <a:spcPct val="100000"/>
              </a:lnSpc>
              <a:spcBef>
                <a:spcPts val="0"/>
              </a:spcBef>
              <a:buFont typeface="Arial" panose="020B0604020202020204" pitchFamily="34" charset="0"/>
              <a:buNone/>
            </a:pPr>
            <a:endParaRPr lang="en-US" sz="2000" i="1" dirty="0">
              <a:latin typeface="Helvetica" panose="020B0604020202020204" pitchFamily="34" charset="0"/>
              <a:cs typeface="Helvetica" panose="020B0604020202020204" pitchFamily="34" charset="0"/>
            </a:endParaRPr>
          </a:p>
          <a:p>
            <a:pPr marL="0" indent="0">
              <a:lnSpc>
                <a:spcPct val="100000"/>
              </a:lnSpc>
              <a:spcBef>
                <a:spcPts val="0"/>
              </a:spcBef>
              <a:buNone/>
            </a:pPr>
            <a:r>
              <a:rPr lang="en-US" sz="2000" dirty="0">
                <a:latin typeface="Helvetica" panose="020B0604020202020204" pitchFamily="34" charset="0"/>
                <a:cs typeface="Helvetica" panose="020B0604020202020204" pitchFamily="34" charset="0"/>
              </a:rPr>
              <a:t>LDR 3115 – Contemporary Issues in Leadership</a:t>
            </a:r>
          </a:p>
        </p:txBody>
      </p:sp>
      <p:sp>
        <p:nvSpPr>
          <p:cNvPr id="18" name="Rectangle 17">
            <a:extLst>
              <a:ext uri="{FF2B5EF4-FFF2-40B4-BE49-F238E27FC236}">
                <a16:creationId xmlns:a16="http://schemas.microsoft.com/office/drawing/2014/main" id="{B128F6E2-576A-4258-A224-C2A4C93340A1}"/>
              </a:ext>
            </a:extLst>
          </p:cNvPr>
          <p:cNvSpPr/>
          <p:nvPr/>
        </p:nvSpPr>
        <p:spPr>
          <a:xfrm>
            <a:off x="216127" y="3054733"/>
            <a:ext cx="8437422" cy="1323439"/>
          </a:xfrm>
          <a:prstGeom prst="rect">
            <a:avLst/>
          </a:prstGeom>
          <a:ln>
            <a:solidFill>
              <a:schemeClr val="tx1"/>
            </a:solidFill>
            <a:prstDash val="solid"/>
          </a:ln>
        </p:spPr>
        <p:txBody>
          <a:bodyPr wrap="square">
            <a:spAutoFit/>
          </a:bodyPr>
          <a:lstStyle/>
          <a:p>
            <a:r>
              <a:rPr lang="en-US" sz="2000" b="1" dirty="0">
                <a:latin typeface="Helvetica" panose="020B0604020202020204" pitchFamily="34" charset="0"/>
                <a:cs typeface="Helvetica" panose="020B0604020202020204" pitchFamily="34" charset="0"/>
              </a:rPr>
              <a:t>Electives – 24 + credits</a:t>
            </a:r>
            <a:endParaRPr lang="en-US" sz="2000" dirty="0">
              <a:latin typeface="Helvetica" panose="020B0604020202020204" pitchFamily="34" charset="0"/>
              <a:cs typeface="Helvetica" panose="020B0604020202020204" pitchFamily="34" charset="0"/>
            </a:endParaRPr>
          </a:p>
          <a:p>
            <a:r>
              <a:rPr lang="en-US" sz="2000" i="1" dirty="0">
                <a:latin typeface="Helvetica" panose="020B0604020202020204" pitchFamily="34" charset="0"/>
                <a:cs typeface="Helvetica" panose="020B0604020202020204" pitchFamily="34" charset="0"/>
              </a:rPr>
              <a:t>Required to meet university graduation requirements of 120 credit hours, 48 upper-level credits. This will depend on AP/test Credit/Dual Enrollment/Transfer Credit brought into the university.</a:t>
            </a:r>
          </a:p>
        </p:txBody>
      </p:sp>
      <p:sp>
        <p:nvSpPr>
          <p:cNvPr id="9" name="Rectangle 8">
            <a:extLst>
              <a:ext uri="{FF2B5EF4-FFF2-40B4-BE49-F238E27FC236}">
                <a16:creationId xmlns:a16="http://schemas.microsoft.com/office/drawing/2014/main" id="{E80AFA6E-8746-4BF8-A57A-004B3F3D6C5C}"/>
              </a:ext>
            </a:extLst>
          </p:cNvPr>
          <p:cNvSpPr/>
          <p:nvPr/>
        </p:nvSpPr>
        <p:spPr>
          <a:xfrm>
            <a:off x="0" y="0"/>
            <a:ext cx="9144000" cy="1471353"/>
          </a:xfrm>
          <a:prstGeom prst="rect">
            <a:avLst/>
          </a:prstGeom>
          <a:solidFill>
            <a:schemeClr val="bg2">
              <a:lumMod val="9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latin typeface="Helvetica" charset="0"/>
                <a:ea typeface="Helvetica" charset="0"/>
                <a:cs typeface="Helvetica" charset="0"/>
              </a:rPr>
              <a:t>Bachelor of General Studies in </a:t>
            </a:r>
          </a:p>
          <a:p>
            <a:pPr algn="ctr"/>
            <a:r>
              <a:rPr lang="en-US" sz="2800" b="1" dirty="0">
                <a:solidFill>
                  <a:schemeClr val="tx1"/>
                </a:solidFill>
                <a:latin typeface="Helvetica" charset="0"/>
                <a:ea typeface="Helvetica" charset="0"/>
                <a:cs typeface="Helvetica" charset="0"/>
              </a:rPr>
              <a:t>Integrative General Studies (BIGS)</a:t>
            </a:r>
          </a:p>
          <a:p>
            <a:pPr algn="ctr"/>
            <a:r>
              <a:rPr lang="en-US" sz="2800" b="1" dirty="0">
                <a:solidFill>
                  <a:schemeClr val="tx1"/>
                </a:solidFill>
                <a:latin typeface="Helvetica" charset="0"/>
                <a:ea typeface="Helvetica" charset="0"/>
                <a:cs typeface="Helvetica" charset="0"/>
              </a:rPr>
              <a:t>Program Information</a:t>
            </a:r>
          </a:p>
        </p:txBody>
      </p:sp>
    </p:spTree>
    <p:extLst>
      <p:ext uri="{BB962C8B-B14F-4D97-AF65-F5344CB8AC3E}">
        <p14:creationId xmlns:p14="http://schemas.microsoft.com/office/powerpoint/2010/main" val="140075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TextBox 2"/>
          <p:cNvSpPr txBox="1"/>
          <p:nvPr/>
        </p:nvSpPr>
        <p:spPr>
          <a:xfrm>
            <a:off x="-41564" y="768780"/>
            <a:ext cx="9144001" cy="3539430"/>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To find courses on the schedule, you can Search for Classes using your </a:t>
            </a:r>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portal</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Log in to your </a:t>
            </a:r>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account</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Under the </a:t>
            </a:r>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Menu, click Student Self Service</a:t>
            </a: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Click “Search” or “Search for Classes”</a:t>
            </a: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endParaRPr lang="en-US" sz="1400" b="1"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After clicking “Search” or “Search for Classes” it will take you to the Search Criteria screen.</a:t>
            </a:r>
            <a:endParaRPr lang="en-US" sz="1400" dirty="0">
              <a:latin typeface="Helvetica" panose="020B060402020202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sp>
        <p:nvSpPr>
          <p:cNvPr id="7" name="Title 1">
            <a:extLst>
              <a:ext uri="{FF2B5EF4-FFF2-40B4-BE49-F238E27FC236}">
                <a16:creationId xmlns:a16="http://schemas.microsoft.com/office/drawing/2014/main" id="{ACDC8D4C-7D5E-476D-B47E-F69BEFA5C9D0}"/>
              </a:ext>
            </a:extLst>
          </p:cNvPr>
          <p:cNvSpPr txBox="1">
            <a:spLocks/>
          </p:cNvSpPr>
          <p:nvPr/>
        </p:nvSpPr>
        <p:spPr>
          <a:xfrm>
            <a:off x="0" y="58041"/>
            <a:ext cx="9144000" cy="852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000" b="1" dirty="0">
                <a:latin typeface="Helvetica" charset="0"/>
                <a:ea typeface="Helvetica" charset="0"/>
                <a:cs typeface="Helvetica" charset="0"/>
              </a:rPr>
              <a:t>Course descriptions, prerequisites, &amp; overrides</a:t>
            </a:r>
          </a:p>
        </p:txBody>
      </p:sp>
      <p:pic>
        <p:nvPicPr>
          <p:cNvPr id="5" name="Picture 4">
            <a:extLst>
              <a:ext uri="{FF2B5EF4-FFF2-40B4-BE49-F238E27FC236}">
                <a16:creationId xmlns:a16="http://schemas.microsoft.com/office/drawing/2014/main" id="{40F538A0-FDA4-429D-905F-D6D61E0A7C9C}"/>
              </a:ext>
            </a:extLst>
          </p:cNvPr>
          <p:cNvPicPr>
            <a:picLocks noChangeAspect="1"/>
          </p:cNvPicPr>
          <p:nvPr/>
        </p:nvPicPr>
        <p:blipFill>
          <a:blip r:embed="rId3"/>
          <a:stretch>
            <a:fillRect/>
          </a:stretch>
        </p:blipFill>
        <p:spPr>
          <a:xfrm>
            <a:off x="216131" y="2316311"/>
            <a:ext cx="7955280" cy="1395664"/>
          </a:xfrm>
          <a:prstGeom prst="rect">
            <a:avLst/>
          </a:prstGeom>
        </p:spPr>
      </p:pic>
      <p:sp>
        <p:nvSpPr>
          <p:cNvPr id="6" name="Rectangle 5">
            <a:extLst>
              <a:ext uri="{FF2B5EF4-FFF2-40B4-BE49-F238E27FC236}">
                <a16:creationId xmlns:a16="http://schemas.microsoft.com/office/drawing/2014/main" id="{5A6B1571-C9BF-4993-977E-7B7313E2B3A3}"/>
              </a:ext>
            </a:extLst>
          </p:cNvPr>
          <p:cNvSpPr/>
          <p:nvPr/>
        </p:nvSpPr>
        <p:spPr>
          <a:xfrm>
            <a:off x="195350" y="2646217"/>
            <a:ext cx="1230284" cy="133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D11E8B-4EE1-49F4-A5F1-B0E5ABBA8B81}"/>
              </a:ext>
            </a:extLst>
          </p:cNvPr>
          <p:cNvSpPr/>
          <p:nvPr/>
        </p:nvSpPr>
        <p:spPr>
          <a:xfrm>
            <a:off x="1557250" y="2757077"/>
            <a:ext cx="446117" cy="74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4C6731-DD0F-4CF2-8CE1-03536B31F8AF}"/>
              </a:ext>
            </a:extLst>
          </p:cNvPr>
          <p:cNvSpPr/>
          <p:nvPr/>
        </p:nvSpPr>
        <p:spPr>
          <a:xfrm>
            <a:off x="6749934" y="2601906"/>
            <a:ext cx="1540626" cy="310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C55E6B-86CD-42CF-B09F-78C1D1E54732}"/>
              </a:ext>
            </a:extLst>
          </p:cNvPr>
          <p:cNvPicPr>
            <a:picLocks noChangeAspect="1"/>
          </p:cNvPicPr>
          <p:nvPr/>
        </p:nvPicPr>
        <p:blipFill>
          <a:blip r:embed="rId4"/>
          <a:stretch>
            <a:fillRect/>
          </a:stretch>
        </p:blipFill>
        <p:spPr>
          <a:xfrm>
            <a:off x="2062768" y="4053333"/>
            <a:ext cx="3689639" cy="2487614"/>
          </a:xfrm>
          <a:prstGeom prst="rect">
            <a:avLst/>
          </a:prstGeom>
        </p:spPr>
      </p:pic>
    </p:spTree>
    <p:extLst>
      <p:ext uri="{BB962C8B-B14F-4D97-AF65-F5344CB8AC3E}">
        <p14:creationId xmlns:p14="http://schemas.microsoft.com/office/powerpoint/2010/main" val="1930547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TextBox 2"/>
          <p:cNvSpPr txBox="1"/>
          <p:nvPr/>
        </p:nvSpPr>
        <p:spPr>
          <a:xfrm>
            <a:off x="20782" y="910096"/>
            <a:ext cx="9144001" cy="523220"/>
          </a:xfrm>
          <a:prstGeom prst="rect">
            <a:avLst/>
          </a:prstGeom>
          <a:noFill/>
        </p:spPr>
        <p:txBody>
          <a:bodyPr wrap="square" rtlCol="0">
            <a:spAutoFit/>
          </a:bodyPr>
          <a:lstStyle/>
          <a:p>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a:t>
            </a:r>
            <a:r>
              <a:rPr lang="en-US" sz="1400" b="1" dirty="0">
                <a:latin typeface="Helvetica" panose="020B0604020202020204" pitchFamily="34" charset="0"/>
                <a:cs typeface="Helvetica" panose="020B0604020202020204" pitchFamily="34" charset="0"/>
                <a:sym typeface="Wingdings" panose="05000000000000000000" pitchFamily="2" charset="2"/>
              </a:rPr>
              <a:t> Search for Classes</a:t>
            </a:r>
            <a:endParaRPr lang="en-US" sz="1400" dirty="0">
              <a:latin typeface="Helvetica" panose="020B060402020202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359910B0-0FF9-4338-9BA5-47DA23EA83C5}"/>
              </a:ext>
            </a:extLst>
          </p:cNvPr>
          <p:cNvPicPr>
            <a:picLocks noChangeAspect="1"/>
          </p:cNvPicPr>
          <p:nvPr/>
        </p:nvPicPr>
        <p:blipFill>
          <a:blip r:embed="rId3"/>
          <a:stretch>
            <a:fillRect/>
          </a:stretch>
        </p:blipFill>
        <p:spPr>
          <a:xfrm>
            <a:off x="2123989" y="1354974"/>
            <a:ext cx="5202020" cy="4895590"/>
          </a:xfrm>
          <a:prstGeom prst="rect">
            <a:avLst/>
          </a:prstGeom>
        </p:spPr>
      </p:pic>
      <p:sp>
        <p:nvSpPr>
          <p:cNvPr id="7" name="Title 1">
            <a:extLst>
              <a:ext uri="{FF2B5EF4-FFF2-40B4-BE49-F238E27FC236}">
                <a16:creationId xmlns:a16="http://schemas.microsoft.com/office/drawing/2014/main" id="{ACDC8D4C-7D5E-476D-B47E-F69BEFA5C9D0}"/>
              </a:ext>
            </a:extLst>
          </p:cNvPr>
          <p:cNvSpPr txBox="1">
            <a:spLocks/>
          </p:cNvSpPr>
          <p:nvPr/>
        </p:nvSpPr>
        <p:spPr>
          <a:xfrm>
            <a:off x="0" y="58041"/>
            <a:ext cx="9144000" cy="852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000" b="1" dirty="0">
                <a:latin typeface="Helvetica" charset="0"/>
                <a:ea typeface="Helvetica" charset="0"/>
                <a:cs typeface="Helvetica" charset="0"/>
              </a:rPr>
              <a:t>Course descriptions, prerequisites, &amp; overrides</a:t>
            </a:r>
          </a:p>
        </p:txBody>
      </p:sp>
      <p:sp>
        <p:nvSpPr>
          <p:cNvPr id="5" name="Rectangle 4">
            <a:extLst>
              <a:ext uri="{FF2B5EF4-FFF2-40B4-BE49-F238E27FC236}">
                <a16:creationId xmlns:a16="http://schemas.microsoft.com/office/drawing/2014/main" id="{8C8BA9AB-6197-44BB-92FB-2D7AD15A39D1}"/>
              </a:ext>
            </a:extLst>
          </p:cNvPr>
          <p:cNvSpPr/>
          <p:nvPr/>
        </p:nvSpPr>
        <p:spPr>
          <a:xfrm>
            <a:off x="2123989" y="1255222"/>
            <a:ext cx="3694920" cy="506929"/>
          </a:xfrm>
          <a:prstGeom prst="rect">
            <a:avLst/>
          </a:prstGeom>
          <a:noFill/>
          <a:ln>
            <a:solidFill>
              <a:srgbClr val="EB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E8E3B9-C63A-4B7E-975E-D5B96E873ABA}"/>
              </a:ext>
            </a:extLst>
          </p:cNvPr>
          <p:cNvSpPr txBox="1"/>
          <p:nvPr/>
        </p:nvSpPr>
        <p:spPr>
          <a:xfrm>
            <a:off x="5228641" y="2281985"/>
            <a:ext cx="3547574" cy="276999"/>
          </a:xfrm>
          <a:prstGeom prst="rect">
            <a:avLst/>
          </a:prstGeom>
          <a:noFill/>
        </p:spPr>
        <p:txBody>
          <a:bodyPr wrap="none" rtlCol="0">
            <a:spAutoFit/>
          </a:bodyPr>
          <a:lstStyle/>
          <a:p>
            <a:r>
              <a:rPr lang="en-US" sz="1200" b="1" dirty="0">
                <a:highlight>
                  <a:srgbClr val="FFFF00"/>
                </a:highlight>
                <a:latin typeface="Helvetica" panose="020B0604020202020204" pitchFamily="34" charset="0"/>
                <a:cs typeface="Helvetica" panose="020B0604020202020204" pitchFamily="34" charset="0"/>
              </a:rPr>
              <a:t>You always select your term (semester) FIRST</a:t>
            </a:r>
          </a:p>
        </p:txBody>
      </p:sp>
      <p:sp>
        <p:nvSpPr>
          <p:cNvPr id="8" name="Rectangle 7">
            <a:extLst>
              <a:ext uri="{FF2B5EF4-FFF2-40B4-BE49-F238E27FC236}">
                <a16:creationId xmlns:a16="http://schemas.microsoft.com/office/drawing/2014/main" id="{1AB9E415-DE4F-435E-BABE-03B141E81664}"/>
              </a:ext>
            </a:extLst>
          </p:cNvPr>
          <p:cNvSpPr/>
          <p:nvPr/>
        </p:nvSpPr>
        <p:spPr>
          <a:xfrm>
            <a:off x="2123989" y="4151309"/>
            <a:ext cx="4999359" cy="217491"/>
          </a:xfrm>
          <a:prstGeom prst="rect">
            <a:avLst/>
          </a:prstGeom>
          <a:noFill/>
          <a:ln>
            <a:solidFill>
              <a:srgbClr val="EB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48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TextBox 2"/>
          <p:cNvSpPr txBox="1"/>
          <p:nvPr/>
        </p:nvSpPr>
        <p:spPr>
          <a:xfrm>
            <a:off x="20782" y="910096"/>
            <a:ext cx="9144001" cy="523220"/>
          </a:xfrm>
          <a:prstGeom prst="rect">
            <a:avLst/>
          </a:prstGeom>
          <a:noFill/>
        </p:spPr>
        <p:txBody>
          <a:bodyPr wrap="square" rtlCol="0">
            <a:spAutoFit/>
          </a:bodyPr>
          <a:lstStyle/>
          <a:p>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a:t>
            </a:r>
            <a:r>
              <a:rPr lang="en-US" sz="1400" b="1" dirty="0">
                <a:latin typeface="Helvetica" panose="020B0604020202020204" pitchFamily="34" charset="0"/>
                <a:cs typeface="Helvetica" panose="020B0604020202020204" pitchFamily="34" charset="0"/>
                <a:sym typeface="Wingdings" panose="05000000000000000000" pitchFamily="2" charset="2"/>
              </a:rPr>
              <a:t> Search for Classes</a:t>
            </a:r>
            <a:endParaRPr lang="en-US" sz="1400" dirty="0">
              <a:latin typeface="Helvetica" panose="020B060402020202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1A432489-CE53-461C-B179-83EB7FCB4F22}"/>
              </a:ext>
            </a:extLst>
          </p:cNvPr>
          <p:cNvPicPr>
            <a:picLocks noChangeAspect="1"/>
          </p:cNvPicPr>
          <p:nvPr/>
        </p:nvPicPr>
        <p:blipFill>
          <a:blip r:embed="rId3"/>
          <a:stretch>
            <a:fillRect/>
          </a:stretch>
        </p:blipFill>
        <p:spPr>
          <a:xfrm>
            <a:off x="1661939" y="1196957"/>
            <a:ext cx="6206733" cy="5029201"/>
          </a:xfrm>
          <a:prstGeom prst="rect">
            <a:avLst/>
          </a:prstGeom>
        </p:spPr>
      </p:pic>
      <p:sp>
        <p:nvSpPr>
          <p:cNvPr id="7" name="Title 1">
            <a:extLst>
              <a:ext uri="{FF2B5EF4-FFF2-40B4-BE49-F238E27FC236}">
                <a16:creationId xmlns:a16="http://schemas.microsoft.com/office/drawing/2014/main" id="{5772F912-5BED-42F3-ACBC-6C8F86DA6F47}"/>
              </a:ext>
            </a:extLst>
          </p:cNvPr>
          <p:cNvSpPr txBox="1">
            <a:spLocks/>
          </p:cNvSpPr>
          <p:nvPr/>
        </p:nvSpPr>
        <p:spPr>
          <a:xfrm>
            <a:off x="-20782" y="188925"/>
            <a:ext cx="9144000" cy="852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000" b="1" dirty="0">
                <a:latin typeface="Helvetica" charset="0"/>
                <a:ea typeface="Helvetica" charset="0"/>
                <a:cs typeface="Helvetica" charset="0"/>
              </a:rPr>
              <a:t>Course descriptions, prerequisites, &amp; overrides</a:t>
            </a:r>
          </a:p>
        </p:txBody>
      </p:sp>
      <p:sp>
        <p:nvSpPr>
          <p:cNvPr id="6" name="Rectangle 5">
            <a:extLst>
              <a:ext uri="{FF2B5EF4-FFF2-40B4-BE49-F238E27FC236}">
                <a16:creationId xmlns:a16="http://schemas.microsoft.com/office/drawing/2014/main" id="{A269072B-D747-4462-B4B6-C1D9D08B2D05}"/>
              </a:ext>
            </a:extLst>
          </p:cNvPr>
          <p:cNvSpPr/>
          <p:nvPr/>
        </p:nvSpPr>
        <p:spPr>
          <a:xfrm>
            <a:off x="1565189" y="3933819"/>
            <a:ext cx="4505411" cy="155582"/>
          </a:xfrm>
          <a:prstGeom prst="rect">
            <a:avLst/>
          </a:prstGeom>
          <a:noFill/>
          <a:ln>
            <a:solidFill>
              <a:srgbClr val="EB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52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86647"/>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TextBox 2"/>
          <p:cNvSpPr txBox="1"/>
          <p:nvPr/>
        </p:nvSpPr>
        <p:spPr>
          <a:xfrm>
            <a:off x="20782" y="910096"/>
            <a:ext cx="9144001" cy="523220"/>
          </a:xfrm>
          <a:prstGeom prst="rect">
            <a:avLst/>
          </a:prstGeom>
          <a:noFill/>
        </p:spPr>
        <p:txBody>
          <a:bodyPr wrap="square" rtlCol="0">
            <a:spAutoFit/>
          </a:bodyPr>
          <a:lstStyle/>
          <a:p>
            <a:r>
              <a:rPr lang="en-US" sz="1400" b="1" dirty="0" err="1">
                <a:latin typeface="Helvetica" panose="020B0604020202020204" pitchFamily="34" charset="0"/>
                <a:cs typeface="Helvetica" panose="020B0604020202020204" pitchFamily="34" charset="0"/>
              </a:rPr>
              <a:t>myUCF</a:t>
            </a:r>
            <a:r>
              <a:rPr lang="en-US" sz="1400" b="1" dirty="0">
                <a:latin typeface="Helvetica" panose="020B0604020202020204" pitchFamily="34" charset="0"/>
                <a:cs typeface="Helvetica" panose="020B0604020202020204" pitchFamily="34" charset="0"/>
              </a:rPr>
              <a:t> </a:t>
            </a:r>
            <a:r>
              <a:rPr lang="en-US" sz="1400" b="1" dirty="0">
                <a:latin typeface="Helvetica" panose="020B0604020202020204" pitchFamily="34" charset="0"/>
                <a:cs typeface="Helvetica" panose="020B0604020202020204" pitchFamily="34" charset="0"/>
                <a:sym typeface="Wingdings" panose="05000000000000000000" pitchFamily="2" charset="2"/>
              </a:rPr>
              <a:t> Search for Classes</a:t>
            </a:r>
            <a:endParaRPr lang="en-US" sz="1400" dirty="0">
              <a:latin typeface="Helvetica" panose="020B060402020202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154862C5-A706-4B9D-B0C4-A4EA6B0F4FCD}"/>
              </a:ext>
            </a:extLst>
          </p:cNvPr>
          <p:cNvPicPr>
            <a:picLocks noChangeAspect="1"/>
          </p:cNvPicPr>
          <p:nvPr/>
        </p:nvPicPr>
        <p:blipFill>
          <a:blip r:embed="rId3"/>
          <a:stretch>
            <a:fillRect/>
          </a:stretch>
        </p:blipFill>
        <p:spPr>
          <a:xfrm>
            <a:off x="869805" y="1196957"/>
            <a:ext cx="7362825" cy="3009900"/>
          </a:xfrm>
          <a:prstGeom prst="rect">
            <a:avLst/>
          </a:prstGeom>
        </p:spPr>
      </p:pic>
      <p:sp>
        <p:nvSpPr>
          <p:cNvPr id="7" name="Rectangle 6">
            <a:extLst>
              <a:ext uri="{FF2B5EF4-FFF2-40B4-BE49-F238E27FC236}">
                <a16:creationId xmlns:a16="http://schemas.microsoft.com/office/drawing/2014/main" id="{D1674C67-BE38-4FBE-AD03-A9B3CC6303D2}"/>
              </a:ext>
            </a:extLst>
          </p:cNvPr>
          <p:cNvSpPr/>
          <p:nvPr/>
        </p:nvSpPr>
        <p:spPr>
          <a:xfrm>
            <a:off x="47796" y="4342028"/>
            <a:ext cx="9006841" cy="1477328"/>
          </a:xfrm>
          <a:prstGeom prst="rect">
            <a:avLst/>
          </a:prstGeom>
        </p:spPr>
        <p:txBody>
          <a:bodyPr wrap="square">
            <a:spAutoFit/>
          </a:bodyPr>
          <a:lstStyle/>
          <a:p>
            <a:r>
              <a:rPr lang="en-US" b="1" dirty="0">
                <a:latin typeface="Helvetica" panose="020B0604020202020204" pitchFamily="34" charset="0"/>
                <a:cs typeface="Helvetica" panose="020B0604020202020204" pitchFamily="34" charset="0"/>
              </a:rPr>
              <a:t>Overrides </a:t>
            </a: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If you are experiencing issues registering for classes, contact the college/department that teaches the course. We can only provide overrides for the courses taught through the College of Undergraduate Studies. Some courses are major/minor/certificate specific and preference can be given to students in those programs.</a:t>
            </a:r>
            <a:endParaRPr lang="en-US" b="0" i="0" dirty="0">
              <a:effectLst/>
              <a:latin typeface="Helvetica" panose="020B0604020202020204" pitchFamily="34" charset="0"/>
              <a:cs typeface="Helvetica" panose="020B0604020202020204" pitchFamily="34" charset="0"/>
            </a:endParaRPr>
          </a:p>
        </p:txBody>
      </p:sp>
      <p:sp>
        <p:nvSpPr>
          <p:cNvPr id="8" name="Title 1">
            <a:extLst>
              <a:ext uri="{FF2B5EF4-FFF2-40B4-BE49-F238E27FC236}">
                <a16:creationId xmlns:a16="http://schemas.microsoft.com/office/drawing/2014/main" id="{4DE3924B-B7C3-4E40-959C-DAD79EA846B1}"/>
              </a:ext>
            </a:extLst>
          </p:cNvPr>
          <p:cNvSpPr txBox="1">
            <a:spLocks/>
          </p:cNvSpPr>
          <p:nvPr/>
        </p:nvSpPr>
        <p:spPr>
          <a:xfrm>
            <a:off x="-20782" y="188925"/>
            <a:ext cx="9144000" cy="8520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sz="3000" b="1" dirty="0">
                <a:latin typeface="Helvetica" charset="0"/>
                <a:ea typeface="Helvetica" charset="0"/>
                <a:cs typeface="Helvetica" charset="0"/>
              </a:rPr>
              <a:t>Course descriptions, prerequisites, &amp; overrides</a:t>
            </a:r>
          </a:p>
        </p:txBody>
      </p:sp>
    </p:spTree>
    <p:extLst>
      <p:ext uri="{BB962C8B-B14F-4D97-AF65-F5344CB8AC3E}">
        <p14:creationId xmlns:p14="http://schemas.microsoft.com/office/powerpoint/2010/main" val="3371295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915138"/>
            <a:ext cx="9144000" cy="2506488"/>
          </a:xfrm>
        </p:spPr>
        <p:txBody>
          <a:bodyPr>
            <a:normAutofit/>
          </a:bodyPr>
          <a:lstStyle/>
          <a:p>
            <a:pPr marL="0" indent="0" algn="ctr">
              <a:lnSpc>
                <a:spcPct val="100000"/>
              </a:lnSpc>
              <a:buNone/>
            </a:pPr>
            <a:r>
              <a:rPr lang="en-US" altLang="ko-KR" sz="1400" b="1" dirty="0">
                <a:latin typeface="Helvetica" panose="020B0604020202020204" pitchFamily="34" charset="0"/>
                <a:cs typeface="Helvetica" panose="020B0604020202020204" pitchFamily="34" charset="0"/>
              </a:rPr>
              <a:t>You will need your NID and password to log in.</a:t>
            </a:r>
          </a:p>
          <a:p>
            <a:pPr marL="0" indent="0" algn="ctr">
              <a:lnSpc>
                <a:spcPct val="100000"/>
              </a:lnSpc>
              <a:buNone/>
            </a:pPr>
            <a:endParaRPr lang="en-US" altLang="ko-KR" sz="1400" b="1" dirty="0">
              <a:latin typeface="Helvetica" panose="020B0604020202020204" pitchFamily="34" charset="0"/>
              <a:cs typeface="Helvetica" panose="020B0604020202020204" pitchFamily="34" charset="0"/>
            </a:endParaRPr>
          </a:p>
          <a:p>
            <a:pPr marL="0" indent="0" algn="ctr">
              <a:lnSpc>
                <a:spcPct val="100000"/>
              </a:lnSpc>
              <a:buNone/>
            </a:pPr>
            <a:r>
              <a:rPr lang="en-US" altLang="ko-KR" sz="1400" b="1" dirty="0">
                <a:latin typeface="Helvetica" panose="020B0604020202020204" pitchFamily="34" charset="0"/>
                <a:cs typeface="Helvetica" panose="020B0604020202020204" pitchFamily="34" charset="0"/>
              </a:rPr>
              <a:t>my.ucf.edu </a:t>
            </a:r>
            <a:r>
              <a:rPr lang="en-US" altLang="ko-KR" sz="1400" b="1" dirty="0">
                <a:latin typeface="Helvetica" panose="020B0604020202020204" pitchFamily="34" charset="0"/>
                <a:cs typeface="Helvetica" panose="020B0604020202020204" pitchFamily="34" charset="0"/>
                <a:sym typeface="Wingdings" panose="05000000000000000000" pitchFamily="2" charset="2"/>
              </a:rPr>
              <a:t> Student Self Service  Student Center</a:t>
            </a:r>
            <a:endParaRPr lang="en-US" altLang="ko-KR" sz="1400" dirty="0">
              <a:latin typeface="Helvetica" panose="020B0604020202020204" pitchFamily="34" charset="0"/>
              <a:cs typeface="Helvetica" panose="020B0604020202020204" pitchFamily="34" charset="0"/>
            </a:endParaRPr>
          </a:p>
          <a:p>
            <a:pPr marL="0" indent="0" algn="ctr">
              <a:lnSpc>
                <a:spcPct val="100000"/>
              </a:lnSpc>
              <a:spcBef>
                <a:spcPts val="0"/>
              </a:spcBef>
              <a:buNone/>
              <a:defRPr/>
            </a:pPr>
            <a:endParaRPr lang="en-US"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err="1">
                <a:latin typeface="Helvetica" charset="0"/>
                <a:ea typeface="Helvetica" charset="0"/>
                <a:cs typeface="Helvetica" charset="0"/>
              </a:rPr>
              <a:t>myUCF</a:t>
            </a:r>
            <a:endParaRPr lang="en-US" b="1" dirty="0">
              <a:latin typeface="Helvetica" charset="0"/>
              <a:ea typeface="Helvetica" charset="0"/>
              <a:cs typeface="Helvetica" charset="0"/>
            </a:endParaRPr>
          </a:p>
        </p:txBody>
      </p:sp>
      <p:pic>
        <p:nvPicPr>
          <p:cNvPr id="5" name="Picture 4"/>
          <p:cNvPicPr>
            <a:picLocks noChangeAspect="1"/>
          </p:cNvPicPr>
          <p:nvPr/>
        </p:nvPicPr>
        <p:blipFill>
          <a:blip r:embed="rId3"/>
          <a:stretch>
            <a:fillRect/>
          </a:stretch>
        </p:blipFill>
        <p:spPr>
          <a:xfrm>
            <a:off x="3290887" y="2168382"/>
            <a:ext cx="2886075" cy="4000500"/>
          </a:xfrm>
          <a:prstGeom prst="rect">
            <a:avLst/>
          </a:prstGeom>
        </p:spPr>
      </p:pic>
      <p:sp>
        <p:nvSpPr>
          <p:cNvPr id="7" name="Rectangle 6"/>
          <p:cNvSpPr/>
          <p:nvPr/>
        </p:nvSpPr>
        <p:spPr>
          <a:xfrm>
            <a:off x="3384601" y="3571322"/>
            <a:ext cx="2792361" cy="2163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931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915138"/>
            <a:ext cx="9144000" cy="2506488"/>
          </a:xfrm>
        </p:spPr>
        <p:txBody>
          <a:bodyPr>
            <a:normAutofit/>
          </a:bodyPr>
          <a:lstStyle/>
          <a:p>
            <a:pPr marL="0" indent="0" algn="ctr">
              <a:lnSpc>
                <a:spcPct val="100000"/>
              </a:lnSpc>
              <a:buNone/>
            </a:pPr>
            <a:r>
              <a:rPr lang="en-US" altLang="ko-KR" sz="1400" b="1" dirty="0">
                <a:latin typeface="Helvetica" panose="020B0604020202020204" pitchFamily="34" charset="0"/>
                <a:cs typeface="Helvetica" panose="020B0604020202020204" pitchFamily="34" charset="0"/>
              </a:rPr>
              <a:t>View Holds | To Do List | Enrollment Dates | myKnight Audit | Pegasus Path | Financial Aid, and more!</a:t>
            </a:r>
            <a:endParaRPr lang="en-US" altLang="ko-KR" sz="1400" dirty="0">
              <a:latin typeface="Helvetica" panose="020B0604020202020204" pitchFamily="34" charset="0"/>
              <a:cs typeface="Helvetica" panose="020B0604020202020204" pitchFamily="34" charset="0"/>
            </a:endParaRPr>
          </a:p>
          <a:p>
            <a:pPr marL="0" indent="0" algn="ctr">
              <a:lnSpc>
                <a:spcPct val="100000"/>
              </a:lnSpc>
              <a:spcBef>
                <a:spcPts val="0"/>
              </a:spcBef>
              <a:buNone/>
              <a:defRPr/>
            </a:pPr>
            <a:endParaRPr lang="en-US"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err="1">
                <a:latin typeface="Helvetica" charset="0"/>
                <a:ea typeface="Helvetica" charset="0"/>
                <a:cs typeface="Helvetica" charset="0"/>
              </a:rPr>
              <a:t>myUCF</a:t>
            </a:r>
            <a:r>
              <a:rPr lang="en-US" b="1" dirty="0">
                <a:latin typeface="Helvetica" charset="0"/>
                <a:ea typeface="Helvetica" charset="0"/>
                <a:cs typeface="Helvetica" charset="0"/>
              </a:rPr>
              <a:t> | Student Self Service</a:t>
            </a:r>
          </a:p>
        </p:txBody>
      </p:sp>
      <p:pic>
        <p:nvPicPr>
          <p:cNvPr id="4" name="Picture 3"/>
          <p:cNvPicPr>
            <a:picLocks noChangeAspect="1"/>
          </p:cNvPicPr>
          <p:nvPr/>
        </p:nvPicPr>
        <p:blipFill>
          <a:blip r:embed="rId3"/>
          <a:stretch>
            <a:fillRect/>
          </a:stretch>
        </p:blipFill>
        <p:spPr>
          <a:xfrm>
            <a:off x="0" y="1429942"/>
            <a:ext cx="9144000" cy="4161341"/>
          </a:xfrm>
          <a:prstGeom prst="rect">
            <a:avLst/>
          </a:prstGeom>
        </p:spPr>
      </p:pic>
      <p:sp>
        <p:nvSpPr>
          <p:cNvPr id="8" name="Rectangle 7"/>
          <p:cNvSpPr/>
          <p:nvPr/>
        </p:nvSpPr>
        <p:spPr>
          <a:xfrm>
            <a:off x="7079227" y="1534975"/>
            <a:ext cx="1956618" cy="4056308"/>
          </a:xfrm>
          <a:prstGeom prst="rect">
            <a:avLst/>
          </a:prstGeom>
          <a:noFill/>
          <a:ln w="38100">
            <a:solidFill>
              <a:srgbClr val="1DCB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436001"/>
            <a:ext cx="2556386" cy="1720154"/>
          </a:xfrm>
          <a:prstGeom prst="rect">
            <a:avLst/>
          </a:prstGeom>
          <a:noFill/>
          <a:ln w="38100">
            <a:solidFill>
              <a:srgbClr val="1DCB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65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915138"/>
            <a:ext cx="9144000" cy="2506488"/>
          </a:xfrm>
        </p:spPr>
        <p:txBody>
          <a:bodyPr>
            <a:normAutofit/>
          </a:bodyPr>
          <a:lstStyle/>
          <a:p>
            <a:pPr marL="0" indent="0" algn="ctr">
              <a:lnSpc>
                <a:spcPct val="100000"/>
              </a:lnSpc>
              <a:buNone/>
            </a:pPr>
            <a:r>
              <a:rPr lang="en-US" altLang="ko-KR" sz="1400" b="1" dirty="0">
                <a:latin typeface="Helvetica" panose="020B0604020202020204" pitchFamily="34" charset="0"/>
                <a:cs typeface="Helvetica" panose="020B0604020202020204" pitchFamily="34" charset="0"/>
              </a:rPr>
              <a:t>View Degree Audit | Grades | Apply for Graduation | Swap/Drop/Add/Withdraw classes and more!</a:t>
            </a:r>
            <a:endParaRPr lang="en-US" altLang="ko-KR" sz="1400" dirty="0">
              <a:latin typeface="Helvetica" panose="020B0604020202020204" pitchFamily="34" charset="0"/>
              <a:cs typeface="Helvetica" panose="020B0604020202020204" pitchFamily="34" charset="0"/>
            </a:endParaRPr>
          </a:p>
          <a:p>
            <a:pPr marL="0" indent="0" algn="ctr">
              <a:lnSpc>
                <a:spcPct val="100000"/>
              </a:lnSpc>
              <a:spcBef>
                <a:spcPts val="0"/>
              </a:spcBef>
              <a:buNone/>
              <a:defRPr/>
            </a:pPr>
            <a:endParaRPr lang="en-US"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err="1">
                <a:latin typeface="Helvetica" charset="0"/>
                <a:ea typeface="Helvetica" charset="0"/>
                <a:cs typeface="Helvetica" charset="0"/>
              </a:rPr>
              <a:t>myUCF</a:t>
            </a:r>
            <a:r>
              <a:rPr lang="en-US" b="1" dirty="0">
                <a:latin typeface="Helvetica" charset="0"/>
                <a:ea typeface="Helvetica" charset="0"/>
                <a:cs typeface="Helvetica" charset="0"/>
              </a:rPr>
              <a:t> | other academic…</a:t>
            </a:r>
          </a:p>
        </p:txBody>
      </p:sp>
      <p:pic>
        <p:nvPicPr>
          <p:cNvPr id="10" name="Picture 9"/>
          <p:cNvPicPr>
            <a:picLocks noChangeAspect="1"/>
          </p:cNvPicPr>
          <p:nvPr/>
        </p:nvPicPr>
        <p:blipFill>
          <a:blip r:embed="rId3"/>
          <a:stretch>
            <a:fillRect/>
          </a:stretch>
        </p:blipFill>
        <p:spPr>
          <a:xfrm>
            <a:off x="2071996" y="1235791"/>
            <a:ext cx="4269812" cy="5035737"/>
          </a:xfrm>
          <a:prstGeom prst="rect">
            <a:avLst/>
          </a:prstGeom>
        </p:spPr>
      </p:pic>
      <p:sp>
        <p:nvSpPr>
          <p:cNvPr id="8" name="Rectangle 7"/>
          <p:cNvSpPr/>
          <p:nvPr/>
        </p:nvSpPr>
        <p:spPr>
          <a:xfrm>
            <a:off x="5761706" y="2467896"/>
            <a:ext cx="580102" cy="360522"/>
          </a:xfrm>
          <a:prstGeom prst="rect">
            <a:avLst/>
          </a:prstGeom>
          <a:noFill/>
          <a:ln w="38100">
            <a:solidFill>
              <a:srgbClr val="1DCB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3" y="3426541"/>
            <a:ext cx="2236836" cy="315738"/>
          </a:xfrm>
          <a:prstGeom prst="rect">
            <a:avLst/>
          </a:prstGeom>
          <a:noFill/>
          <a:ln w="38100">
            <a:solidFill>
              <a:srgbClr val="1DCB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82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865239"/>
            <a:ext cx="9144000" cy="5751692"/>
          </a:xfrm>
        </p:spPr>
        <p:txBody>
          <a:bodyPr>
            <a:noAutofit/>
          </a:bodyPr>
          <a:lstStyle/>
          <a:p>
            <a:pPr marL="0" indent="0">
              <a:lnSpc>
                <a:spcPct val="100000"/>
              </a:lnSpc>
              <a:buNone/>
            </a:pPr>
            <a:r>
              <a:rPr lang="en-US" sz="1700" dirty="0">
                <a:latin typeface="Helvetica" panose="020B0604020202020204" pitchFamily="34" charset="0"/>
                <a:cs typeface="Helvetica" panose="020B0604020202020204" pitchFamily="34" charset="0"/>
              </a:rPr>
              <a:t>All major advising is through the Department of Interdisciplinary Studies. </a:t>
            </a:r>
            <a:r>
              <a:rPr lang="en-US" sz="1700" i="1" dirty="0">
                <a:solidFill>
                  <a:srgbClr val="EB4858"/>
                </a:solidFill>
                <a:latin typeface="Helvetica" panose="020B0604020202020204" pitchFamily="34" charset="0"/>
                <a:cs typeface="Helvetica" panose="020B0604020202020204" pitchFamily="34" charset="0"/>
              </a:rPr>
              <a:t>We are appointment based and are currently only offering phone advising due to COVID-19.</a:t>
            </a:r>
            <a:endParaRPr lang="en-US" sz="1700" dirty="0">
              <a:latin typeface="Helvetica" panose="020B0604020202020204" pitchFamily="34" charset="0"/>
              <a:cs typeface="Helvetica" panose="020B0604020202020204" pitchFamily="34" charset="0"/>
            </a:endParaRPr>
          </a:p>
          <a:p>
            <a:pPr marL="0" indent="0">
              <a:lnSpc>
                <a:spcPct val="100000"/>
              </a:lnSpc>
              <a:buNone/>
            </a:pPr>
            <a:r>
              <a:rPr lang="en-US" sz="1700" dirty="0">
                <a:latin typeface="Helvetica" panose="020B0604020202020204" pitchFamily="34" charset="0"/>
                <a:cs typeface="Helvetica" panose="020B0604020202020204" pitchFamily="34" charset="0"/>
              </a:rPr>
              <a:t>To schedule an advising appointment email </a:t>
            </a:r>
            <a:r>
              <a:rPr lang="en-US" sz="1700" dirty="0">
                <a:latin typeface="Helvetica" panose="020B0604020202020204" pitchFamily="34" charset="0"/>
                <a:cs typeface="Helvetica" panose="020B0604020202020204" pitchFamily="34" charset="0"/>
                <a:hlinkClick r:id="rId3"/>
              </a:rPr>
              <a:t>is@ucf.edu</a:t>
            </a:r>
            <a:r>
              <a:rPr lang="en-US" sz="1700" dirty="0">
                <a:latin typeface="Helvetica" panose="020B0604020202020204" pitchFamily="34" charset="0"/>
                <a:cs typeface="Helvetica" panose="020B0604020202020204" pitchFamily="34" charset="0"/>
              </a:rPr>
              <a:t> or request an appointment on our website, </a:t>
            </a:r>
            <a:r>
              <a:rPr lang="en-US" sz="1700" dirty="0">
                <a:latin typeface="Helvetica" panose="020B0604020202020204" pitchFamily="34" charset="0"/>
                <a:cs typeface="Helvetica" panose="020B0604020202020204" pitchFamily="34" charset="0"/>
                <a:hlinkClick r:id="rId4"/>
              </a:rPr>
              <a:t>https://undergrad.ucf.edu/ids/</a:t>
            </a:r>
            <a:r>
              <a:rPr lang="en-US" sz="1700" dirty="0">
                <a:latin typeface="Helvetica" panose="020B0604020202020204" pitchFamily="34" charset="0"/>
                <a:cs typeface="Helvetica" panose="020B0604020202020204" pitchFamily="34" charset="0"/>
              </a:rPr>
              <a:t>. Our office is open Monday – Friday from 8:00 am till 5:00 pm. </a:t>
            </a:r>
          </a:p>
          <a:p>
            <a:pPr marL="0" indent="0">
              <a:lnSpc>
                <a:spcPct val="100000"/>
              </a:lnSpc>
              <a:buNone/>
            </a:pPr>
            <a:r>
              <a:rPr lang="en-US" sz="1700" b="1" dirty="0">
                <a:latin typeface="Helvetica" panose="020B0604020202020204" pitchFamily="34" charset="0"/>
                <a:cs typeface="Helvetica" panose="020B0604020202020204" pitchFamily="34" charset="0"/>
              </a:rPr>
              <a:t>We recommend that students touch base with at least once a semester for the following</a:t>
            </a:r>
            <a:r>
              <a:rPr lang="en-US" sz="1700" dirty="0">
                <a:latin typeface="Helvetica" panose="020B0604020202020204" pitchFamily="34" charset="0"/>
                <a:cs typeface="Helvetica" panose="020B0604020202020204" pitchFamily="34" charset="0"/>
              </a:rPr>
              <a:t>:</a:t>
            </a:r>
          </a:p>
          <a:p>
            <a:pPr>
              <a:lnSpc>
                <a:spcPct val="100000"/>
              </a:lnSpc>
            </a:pPr>
            <a:r>
              <a:rPr lang="en-US" sz="1700" dirty="0">
                <a:latin typeface="Helvetica" panose="020B0604020202020204" pitchFamily="34" charset="0"/>
                <a:cs typeface="Helvetica" panose="020B0604020202020204" pitchFamily="34" charset="0"/>
              </a:rPr>
              <a:t>Planning coursework</a:t>
            </a:r>
          </a:p>
          <a:p>
            <a:pPr>
              <a:lnSpc>
                <a:spcPct val="100000"/>
              </a:lnSpc>
            </a:pPr>
            <a:r>
              <a:rPr lang="en-US" sz="1700" dirty="0">
                <a:latin typeface="Helvetica" panose="020B0604020202020204" pitchFamily="34" charset="0"/>
                <a:cs typeface="Helvetica" panose="020B0604020202020204" pitchFamily="34" charset="0"/>
              </a:rPr>
              <a:t>Major specific questions</a:t>
            </a:r>
          </a:p>
          <a:p>
            <a:pPr>
              <a:lnSpc>
                <a:spcPct val="100000"/>
              </a:lnSpc>
            </a:pPr>
            <a:r>
              <a:rPr lang="en-US" sz="1700" dirty="0">
                <a:latin typeface="Helvetica" panose="020B0604020202020204" pitchFamily="34" charset="0"/>
                <a:cs typeface="Helvetica" panose="020B0604020202020204" pitchFamily="34" charset="0"/>
              </a:rPr>
              <a:t>Internship opportunities</a:t>
            </a:r>
          </a:p>
          <a:p>
            <a:pPr>
              <a:lnSpc>
                <a:spcPct val="100000"/>
              </a:lnSpc>
            </a:pPr>
            <a:r>
              <a:rPr lang="en-US" sz="1700" dirty="0">
                <a:latin typeface="Helvetica" panose="020B0604020202020204" pitchFamily="34" charset="0"/>
                <a:cs typeface="Helvetica" panose="020B0604020202020204" pitchFamily="34" charset="0"/>
              </a:rPr>
              <a:t>Graduation</a:t>
            </a:r>
          </a:p>
          <a:p>
            <a:pPr>
              <a:lnSpc>
                <a:spcPct val="100000"/>
              </a:lnSpc>
            </a:pPr>
            <a:r>
              <a:rPr lang="en-US" sz="1700" dirty="0">
                <a:latin typeface="Helvetica" panose="020B0604020202020204" pitchFamily="34" charset="0"/>
                <a:cs typeface="Helvetica" panose="020B0604020202020204" pitchFamily="34" charset="0"/>
              </a:rPr>
              <a:t>General Education Requirements/State Core/Gordon Rule</a:t>
            </a:r>
          </a:p>
          <a:p>
            <a:pPr>
              <a:lnSpc>
                <a:spcPct val="100000"/>
              </a:lnSpc>
            </a:pPr>
            <a:r>
              <a:rPr lang="en-US" sz="1700" dirty="0">
                <a:latin typeface="Helvetica" panose="020B0604020202020204" pitchFamily="34" charset="0"/>
                <a:cs typeface="Helvetica" panose="020B0604020202020204" pitchFamily="34" charset="0"/>
              </a:rPr>
              <a:t>Grade Forgiveness</a:t>
            </a:r>
          </a:p>
          <a:p>
            <a:pPr>
              <a:lnSpc>
                <a:spcPct val="100000"/>
              </a:lnSpc>
            </a:pPr>
            <a:r>
              <a:rPr lang="en-US" sz="1700" dirty="0">
                <a:latin typeface="Helvetica" panose="020B0604020202020204" pitchFamily="34" charset="0"/>
                <a:cs typeface="Helvetica" panose="020B0604020202020204" pitchFamily="34" charset="0"/>
              </a:rPr>
              <a:t>University-Wide Requirements</a:t>
            </a:r>
          </a:p>
          <a:p>
            <a:pPr>
              <a:lnSpc>
                <a:spcPct val="100000"/>
              </a:lnSpc>
            </a:pPr>
            <a:r>
              <a:rPr lang="en-US" sz="1700" dirty="0">
                <a:latin typeface="Helvetica" panose="020B0604020202020204" pitchFamily="34" charset="0"/>
                <a:cs typeface="Helvetica" panose="020B0604020202020204" pitchFamily="34" charset="0"/>
              </a:rPr>
              <a:t>General questions</a:t>
            </a:r>
          </a:p>
          <a:p>
            <a:pPr>
              <a:lnSpc>
                <a:spcPct val="100000"/>
              </a:lnSpc>
            </a:pPr>
            <a:r>
              <a:rPr lang="en-US" sz="1700" dirty="0">
                <a:latin typeface="Helvetica" panose="020B0604020202020204" pitchFamily="34" charset="0"/>
                <a:cs typeface="Helvetica" panose="020B0604020202020204" pitchFamily="34" charset="0"/>
              </a:rPr>
              <a:t>Change of major, minor, or area of study</a:t>
            </a:r>
          </a:p>
          <a:p>
            <a:pPr marL="0" indent="0" algn="ctr">
              <a:lnSpc>
                <a:spcPct val="100000"/>
              </a:lnSpc>
              <a:buNone/>
            </a:pPr>
            <a:endParaRPr lang="en-US" altLang="ko-KR" sz="1400" dirty="0">
              <a:latin typeface="Helvetica" panose="020B0604020202020204" pitchFamily="34" charset="0"/>
              <a:cs typeface="Helvetica" panose="020B0604020202020204" pitchFamily="34" charset="0"/>
            </a:endParaRPr>
          </a:p>
          <a:p>
            <a:pPr marL="0" indent="0" algn="ctr">
              <a:lnSpc>
                <a:spcPct val="100000"/>
              </a:lnSpc>
              <a:buNone/>
            </a:pPr>
            <a:r>
              <a:rPr lang="en-US" altLang="ko-KR" sz="1400" dirty="0">
                <a:solidFill>
                  <a:srgbClr val="C00000"/>
                </a:solidFill>
                <a:latin typeface="Helvetica" panose="020B0604020202020204" pitchFamily="34" charset="0"/>
                <a:cs typeface="Helvetica" panose="020B0604020202020204" pitchFamily="34" charset="0"/>
              </a:rPr>
              <a:t>.</a:t>
            </a:r>
          </a:p>
          <a:p>
            <a:pPr marL="285750" indent="-285750">
              <a:lnSpc>
                <a:spcPct val="100000"/>
              </a:lnSpc>
              <a:buFont typeface="Courier New" panose="02070309020205020404" pitchFamily="49" charset="0"/>
              <a:buChar char="o"/>
            </a:pPr>
            <a:endParaRPr lang="en-US" altLang="ko-KR" sz="1400" dirty="0">
              <a:latin typeface="Helvetica" panose="020B0604020202020204" pitchFamily="34" charset="0"/>
              <a:cs typeface="Helvetica" panose="020B0604020202020204" pitchFamily="34" charset="0"/>
            </a:endParaRPr>
          </a:p>
          <a:p>
            <a:pPr>
              <a:lnSpc>
                <a:spcPct val="100000"/>
              </a:lnSpc>
              <a:buFont typeface="Courier New" panose="02070309020205020404" pitchFamily="49" charset="0"/>
              <a:buChar char="o"/>
            </a:pPr>
            <a:endParaRPr lang="en-US" altLang="ko-KR" sz="1400" dirty="0">
              <a:latin typeface="Helvetica" panose="020B0604020202020204" pitchFamily="34" charset="0"/>
              <a:cs typeface="Helvetica" panose="020B0604020202020204" pitchFamily="34" charset="0"/>
            </a:endParaRPr>
          </a:p>
          <a:p>
            <a:pPr marL="285750" indent="-285750">
              <a:lnSpc>
                <a:spcPct val="100000"/>
              </a:lnSpc>
              <a:buFont typeface="Courier New" panose="02070309020205020404" pitchFamily="49" charset="0"/>
              <a:buChar char="o"/>
            </a:pPr>
            <a:endParaRPr lang="en-US" altLang="ko-KR" sz="1400" dirty="0">
              <a:latin typeface="Helvetica" panose="020B0604020202020204" pitchFamily="34" charset="0"/>
              <a:cs typeface="Helvetica" panose="020B0604020202020204" pitchFamily="34" charset="0"/>
            </a:endParaRPr>
          </a:p>
          <a:p>
            <a:pPr marL="0" indent="0">
              <a:lnSpc>
                <a:spcPct val="100000"/>
              </a:lnSpc>
              <a:spcBef>
                <a:spcPts val="0"/>
              </a:spcBef>
              <a:buNone/>
              <a:defRPr/>
            </a:pPr>
            <a:endParaRPr lang="en-US" sz="1400"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1095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Major Advising</a:t>
            </a:r>
          </a:p>
        </p:txBody>
      </p:sp>
    </p:spTree>
    <p:extLst>
      <p:ext uri="{BB962C8B-B14F-4D97-AF65-F5344CB8AC3E}">
        <p14:creationId xmlns:p14="http://schemas.microsoft.com/office/powerpoint/2010/main" val="253150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94" y="-158624"/>
            <a:ext cx="9144000" cy="1572876"/>
          </a:xfrm>
        </p:spPr>
        <p:txBody>
          <a:bodyPr>
            <a:noAutofit/>
          </a:bodyPr>
          <a:lstStyle/>
          <a:p>
            <a:pPr algn="ctr"/>
            <a:r>
              <a:rPr lang="en-US" altLang="ko-KR" sz="3600" b="1" dirty="0">
                <a:latin typeface="Helvetica" panose="020B0604020202020204" pitchFamily="34" charset="0"/>
                <a:cs typeface="Helvetica" panose="020B0604020202020204" pitchFamily="34" charset="0"/>
              </a:rPr>
              <a:t>Enhance your Experience at UCF!</a:t>
            </a:r>
            <a:br>
              <a:rPr lang="en-US" sz="1600" b="1" dirty="0">
                <a:latin typeface="Helvetica" charset="0"/>
                <a:ea typeface="Helvetica" charset="0"/>
                <a:cs typeface="Helvetica" charset="0"/>
              </a:rPr>
            </a:br>
            <a:br>
              <a:rPr lang="en-US" sz="1600" b="1" dirty="0">
                <a:latin typeface="Helvetica" panose="020B0604020202020204" pitchFamily="34" charset="0"/>
                <a:cs typeface="Helvetica" panose="020B0604020202020204" pitchFamily="34" charset="0"/>
              </a:rPr>
            </a:br>
            <a:br>
              <a:rPr lang="en-US" sz="1600" b="1" dirty="0">
                <a:latin typeface="Helvetica" charset="0"/>
                <a:ea typeface="Helvetica" charset="0"/>
                <a:cs typeface="Helvetica" charset="0"/>
              </a:rPr>
            </a:br>
            <a:endParaRPr lang="en-US" sz="1600" b="1" dirty="0">
              <a:latin typeface="Helvetica" charset="0"/>
              <a:ea typeface="Helvetica" charset="0"/>
              <a:cs typeface="Helvetica" charset="0"/>
            </a:endParaRPr>
          </a:p>
        </p:txBody>
      </p:sp>
      <p:sp>
        <p:nvSpPr>
          <p:cNvPr id="5" name="TextBox 4"/>
          <p:cNvSpPr txBox="1"/>
          <p:nvPr/>
        </p:nvSpPr>
        <p:spPr>
          <a:xfrm>
            <a:off x="88125" y="782133"/>
            <a:ext cx="8983138" cy="4324261"/>
          </a:xfrm>
          <a:prstGeom prst="rect">
            <a:avLst/>
          </a:prstGeom>
          <a:noFill/>
        </p:spPr>
        <p:txBody>
          <a:bodyPr wrap="square" rtlCol="0">
            <a:spAutoFit/>
          </a:bodyPr>
          <a:lstStyle/>
          <a:p>
            <a:pPr algn="ctr"/>
            <a:r>
              <a:rPr lang="en-US" sz="1600" b="1" dirty="0">
                <a:solidFill>
                  <a:srgbClr val="FF0000"/>
                </a:solidFill>
                <a:latin typeface="Helvetica" panose="020B0604020202020204" pitchFamily="34" charset="0"/>
                <a:cs typeface="Helvetica" panose="020B0604020202020204" pitchFamily="34" charset="0"/>
              </a:rPr>
              <a:t>Although our degrees don’t require an internship…</a:t>
            </a:r>
          </a:p>
          <a:p>
            <a:endParaRPr lang="en-US" sz="16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Students who have an internship are 33% more likely to find a job after graduation.</a:t>
            </a:r>
          </a:p>
          <a:p>
            <a:endParaRPr lang="en-US" sz="16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 Pursue an Internship through Experiential Learning (</a:t>
            </a:r>
            <a:r>
              <a:rPr lang="en-US" sz="1500" b="1" dirty="0">
                <a:latin typeface="Helvetica" panose="020B0604020202020204" pitchFamily="34" charset="0"/>
                <a:cs typeface="Helvetica" panose="020B0604020202020204" pitchFamily="34" charset="0"/>
                <a:hlinkClick r:id="rId2"/>
              </a:rPr>
              <a:t>www.csel.ucf.edu</a:t>
            </a:r>
            <a:r>
              <a:rPr lang="en-US" sz="1500" b="1" dirty="0">
                <a:latin typeface="Helvetica" panose="020B0604020202020204" pitchFamily="34" charset="0"/>
                <a:cs typeface="Helvetica" panose="020B0604020202020204" pitchFamily="34" charset="0"/>
              </a:rPr>
              <a:t>) ** Handshake **</a:t>
            </a:r>
          </a:p>
          <a:p>
            <a:endParaRPr lang="en-US" sz="15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 Participate in the UCF Job Shadow Program through Career Services</a:t>
            </a:r>
          </a:p>
          <a:p>
            <a:endParaRPr lang="en-US" sz="1500" b="1" dirty="0">
              <a:latin typeface="Helvetica" panose="020B0604020202020204" pitchFamily="34" charset="0"/>
              <a:cs typeface="Helvetica" panose="020B0604020202020204" pitchFamily="34" charset="0"/>
            </a:endParaRPr>
          </a:p>
          <a:p>
            <a:r>
              <a:rPr lang="en-US" sz="1500" b="1" dirty="0">
                <a:latin typeface="Helvetica" panose="020B0604020202020204" pitchFamily="34" charset="0"/>
                <a:cs typeface="Helvetica" panose="020B0604020202020204" pitchFamily="34" charset="0"/>
              </a:rPr>
              <a:t>• Get involved in Research through the Office of Undergraduate Research</a:t>
            </a:r>
          </a:p>
          <a:p>
            <a:r>
              <a:rPr lang="en-US" sz="1500" b="1" dirty="0">
                <a:latin typeface="Helvetica" panose="020B0604020202020204" pitchFamily="34" charset="0"/>
                <a:cs typeface="Helvetica" panose="020B0604020202020204" pitchFamily="34" charset="0"/>
              </a:rPr>
              <a:t>  </a:t>
            </a:r>
          </a:p>
          <a:p>
            <a:r>
              <a:rPr lang="en-US" sz="1500" b="1" dirty="0">
                <a:latin typeface="Helvetica" panose="020B0604020202020204" pitchFamily="34" charset="0"/>
                <a:cs typeface="Helvetica" panose="020B0604020202020204" pitchFamily="34" charset="0"/>
              </a:rPr>
              <a:t>Work with faculty in fields such as: Biology, Chemistry, Psychology, Sociology, History, Optics.</a:t>
            </a:r>
            <a:endParaRPr lang="en-US" sz="1500" dirty="0">
              <a:latin typeface="Helvetica" panose="020B0604020202020204" pitchFamily="34" charset="0"/>
              <a:cs typeface="Helvetica" panose="020B0604020202020204" pitchFamily="34" charset="0"/>
            </a:endParaRPr>
          </a:p>
          <a:p>
            <a:endParaRPr lang="en-US" altLang="ko-KR" sz="1500" dirty="0">
              <a:latin typeface="Arial" pitchFamily="34" charset="0"/>
              <a:cs typeface="Arial" pitchFamily="34" charset="0"/>
            </a:endParaRPr>
          </a:p>
          <a:p>
            <a:endParaRPr lang="en-US" altLang="ko-KR" sz="1500" dirty="0">
              <a:latin typeface="Arial" pitchFamily="34" charset="0"/>
              <a:cs typeface="Arial" pitchFamily="34" charset="0"/>
            </a:endParaRPr>
          </a:p>
          <a:p>
            <a:pPr lvl="1" indent="0">
              <a:buNone/>
            </a:pPr>
            <a:endParaRPr lang="en-US" altLang="ko-KR" sz="1500" dirty="0">
              <a:latin typeface="Arial" pitchFamily="34" charset="0"/>
              <a:cs typeface="Arial" pitchFamily="34" charset="0"/>
            </a:endParaRPr>
          </a:p>
          <a:p>
            <a:pPr marL="285750" indent="-285750">
              <a:buFont typeface="Wingdings" panose="05000000000000000000" pitchFamily="2" charset="2"/>
              <a:buChar char="ü"/>
            </a:pPr>
            <a:endParaRPr lang="en-US" altLang="ko-KR" sz="1500" dirty="0">
              <a:latin typeface="Arial" pitchFamily="34" charset="0"/>
              <a:cs typeface="Arial" pitchFamily="34" charset="0"/>
            </a:endParaRPr>
          </a:p>
          <a:p>
            <a:pPr marL="285750" indent="-285750">
              <a:buFont typeface="Wingdings" panose="05000000000000000000" pitchFamily="2" charset="2"/>
              <a:buChar char="ü"/>
            </a:pPr>
            <a:endParaRPr lang="ko-KR" altLang="en-US" sz="1500" dirty="0">
              <a:latin typeface="Arial" pitchFamily="34" charset="0"/>
              <a:cs typeface="Arial" pitchFamily="34" charset="0"/>
            </a:endParaRPr>
          </a:p>
          <a:p>
            <a:endParaRPr lang="en-US" altLang="ko-KR" sz="1500" b="1" dirty="0">
              <a:solidFill>
                <a:schemeClr val="tx1">
                  <a:lumMod val="75000"/>
                  <a:lumOff val="25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1600"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70" y="3505199"/>
            <a:ext cx="2103119" cy="280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820" y="3593211"/>
            <a:ext cx="3222348" cy="1811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834" y="3877581"/>
            <a:ext cx="3613439" cy="1594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7164" y="5080407"/>
            <a:ext cx="2038350"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6776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5598"/>
            <a:ext cx="9144000" cy="940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IMPORTANT</a:t>
            </a:r>
          </a:p>
        </p:txBody>
      </p:sp>
      <p:sp>
        <p:nvSpPr>
          <p:cNvPr id="7" name="Rectangle 6"/>
          <p:cNvSpPr/>
          <p:nvPr/>
        </p:nvSpPr>
        <p:spPr>
          <a:xfrm>
            <a:off x="206560" y="700345"/>
            <a:ext cx="8729622" cy="5632311"/>
          </a:xfrm>
          <a:prstGeom prst="rect">
            <a:avLst/>
          </a:prstGeom>
        </p:spPr>
        <p:txBody>
          <a:bodyPr wrap="square">
            <a:spAutoFit/>
          </a:bodyPr>
          <a:lstStyle/>
          <a:p>
            <a:r>
              <a:rPr lang="en-US" altLang="ko-KR" sz="1500" b="1" dirty="0">
                <a:latin typeface="Helvetica" panose="020B0604020202020204" pitchFamily="34" charset="0"/>
                <a:cs typeface="Helvetica" panose="020B0604020202020204" pitchFamily="34" charset="0"/>
              </a:rPr>
              <a:t>SUBMIT YOUR OFFICIAL, FINAL TRANSCRIPT(S) and test scores.</a:t>
            </a:r>
          </a:p>
          <a:p>
            <a:r>
              <a:rPr lang="en-US" altLang="ko-KR" sz="1500" dirty="0">
                <a:latin typeface="Helvetica" panose="020B0604020202020204" pitchFamily="34" charset="0"/>
                <a:cs typeface="Helvetica" panose="020B0604020202020204" pitchFamily="34" charset="0"/>
              </a:rPr>
              <a:t>If are taking classes or completing your AA Degree, we must have a final transcript that states your AA was earned in order to WAIVE UCF’s General Education Program Requirements. SUBMIT TO UNDERGRADUATE ADMISSIONS.</a:t>
            </a:r>
          </a:p>
          <a:p>
            <a:pPr marL="285750" indent="-285750">
              <a:buFontTx/>
              <a:buChar char="-"/>
            </a:pPr>
            <a:endParaRPr lang="en-US" altLang="ko-KR" sz="1500" dirty="0">
              <a:latin typeface="Helvetica" panose="020B0604020202020204" pitchFamily="34" charset="0"/>
              <a:cs typeface="Helvetica" panose="020B0604020202020204" pitchFamily="34" charset="0"/>
            </a:endParaRPr>
          </a:p>
          <a:p>
            <a:r>
              <a:rPr lang="en-US" altLang="ko-KR" sz="1500" dirty="0">
                <a:latin typeface="Helvetica" panose="020B0604020202020204" pitchFamily="34" charset="0"/>
                <a:cs typeface="Helvetica" panose="020B0604020202020204" pitchFamily="34" charset="0"/>
              </a:rPr>
              <a:t>You must enroll in at least ONE Course for the semester you have been admitted.</a:t>
            </a:r>
          </a:p>
          <a:p>
            <a:endParaRPr lang="en-US" altLang="ko-KR" sz="1500" b="1" u="sng" dirty="0">
              <a:latin typeface="Helvetica" panose="020B0604020202020204" pitchFamily="34" charset="0"/>
              <a:cs typeface="Helvetica" panose="020B0604020202020204" pitchFamily="34" charset="0"/>
            </a:endParaRPr>
          </a:p>
          <a:p>
            <a:r>
              <a:rPr lang="en-US" altLang="ko-KR" sz="1500" b="1" u="sng" dirty="0">
                <a:latin typeface="Helvetica" panose="020B0604020202020204" pitchFamily="34" charset="0"/>
                <a:cs typeface="Helvetica" panose="020B0604020202020204" pitchFamily="34" charset="0"/>
              </a:rPr>
              <a:t>A grade of a “C-” (1.75 GPA) is not the same as a “C” (2.00 GPA)</a:t>
            </a:r>
          </a:p>
          <a:p>
            <a:endParaRPr lang="en-US" altLang="ko-KR" sz="1500" b="1" u="sng" dirty="0">
              <a:latin typeface="Helvetica" panose="020B0604020202020204" pitchFamily="34" charset="0"/>
              <a:cs typeface="Helvetica" panose="020B0604020202020204" pitchFamily="34" charset="0"/>
            </a:endParaRPr>
          </a:p>
          <a:p>
            <a:r>
              <a:rPr lang="en-US" altLang="ko-KR" sz="1500" b="1" dirty="0">
                <a:highlight>
                  <a:srgbClr val="FFFF00"/>
                </a:highlight>
                <a:latin typeface="Helvetica" panose="020B0604020202020204" pitchFamily="34" charset="0"/>
                <a:cs typeface="Helvetica" panose="020B0604020202020204" pitchFamily="34" charset="0"/>
              </a:rPr>
              <a:t>“C” or better grades are required for your major and in most cases, minors and certificates too.</a:t>
            </a:r>
          </a:p>
          <a:p>
            <a:endParaRPr lang="en-US" altLang="ko-KR" sz="1500" dirty="0">
              <a:latin typeface="Helvetica" panose="020B0604020202020204" pitchFamily="34" charset="0"/>
              <a:cs typeface="Helvetica" panose="020B0604020202020204" pitchFamily="34" charset="0"/>
            </a:endParaRPr>
          </a:p>
          <a:p>
            <a:r>
              <a:rPr lang="en-US" altLang="ko-KR" sz="1500" b="1" dirty="0">
                <a:latin typeface="Helvetica" panose="020B0604020202020204" pitchFamily="34" charset="0"/>
                <a:cs typeface="Helvetica" panose="020B0604020202020204" pitchFamily="34" charset="0"/>
              </a:rPr>
              <a:t>Tutoring Resources</a:t>
            </a:r>
            <a:r>
              <a:rPr lang="en-US" altLang="ko-KR" sz="1500" dirty="0">
                <a:latin typeface="Helvetica" panose="020B0604020202020204" pitchFamily="34" charset="0"/>
                <a:cs typeface="Helvetica" panose="020B0604020202020204" pitchFamily="34" charset="0"/>
              </a:rPr>
              <a:t>	SARC, SI (Supplement Instruction), and the Writing Center</a:t>
            </a:r>
          </a:p>
          <a:p>
            <a:r>
              <a:rPr lang="en-US" sz="1500" dirty="0">
                <a:latin typeface="Helvetica" panose="020B0604020202020204" pitchFamily="34" charset="0"/>
                <a:cs typeface="Helvetica" panose="020B0604020202020204" pitchFamily="34" charset="0"/>
                <a:hlinkClick r:id="rId3"/>
              </a:rPr>
              <a:t>https://sarc.sdes.ucf.edu/</a:t>
            </a:r>
            <a:r>
              <a:rPr lang="en-US" sz="1500" dirty="0">
                <a:latin typeface="Helvetica" panose="020B0604020202020204" pitchFamily="34" charset="0"/>
                <a:cs typeface="Helvetica" panose="020B0604020202020204" pitchFamily="34" charset="0"/>
              </a:rPr>
              <a:t> | </a:t>
            </a:r>
            <a:r>
              <a:rPr lang="en-US" sz="1500" dirty="0">
                <a:latin typeface="Helvetica" panose="020B0604020202020204" pitchFamily="34" charset="0"/>
                <a:cs typeface="Helvetica" panose="020B0604020202020204" pitchFamily="34" charset="0"/>
                <a:hlinkClick r:id="rId4"/>
              </a:rPr>
              <a:t>https://guides.ucf.edu/writingcenter</a:t>
            </a:r>
            <a:endParaRPr lang="en-US" altLang="ko-KR" sz="1500" dirty="0">
              <a:latin typeface="Helvetica" panose="020B0604020202020204" pitchFamily="34" charset="0"/>
              <a:cs typeface="Helvetica" panose="020B0604020202020204" pitchFamily="34" charset="0"/>
            </a:endParaRPr>
          </a:p>
          <a:p>
            <a:r>
              <a:rPr lang="en-US" altLang="ko-KR" sz="1500" dirty="0">
                <a:latin typeface="Helvetica" panose="020B0604020202020204" pitchFamily="34" charset="0"/>
                <a:cs typeface="Helvetica" panose="020B0604020202020204" pitchFamily="34" charset="0"/>
              </a:rPr>
              <a:t> </a:t>
            </a:r>
          </a:p>
          <a:p>
            <a:r>
              <a:rPr lang="en-US" altLang="ko-KR" sz="1500" b="1" dirty="0">
                <a:latin typeface="Helvetica" panose="020B0604020202020204" pitchFamily="34" charset="0"/>
                <a:cs typeface="Helvetica" panose="020B0604020202020204" pitchFamily="34" charset="0"/>
              </a:rPr>
              <a:t>UCF Cares </a:t>
            </a:r>
            <a:r>
              <a:rPr lang="en-US" sz="1500" dirty="0">
                <a:latin typeface="Helvetica" panose="020B0604020202020204" pitchFamily="34" charset="0"/>
                <a:cs typeface="Helvetica" panose="020B0604020202020204" pitchFamily="34" charset="0"/>
                <a:hlinkClick r:id="rId5"/>
              </a:rPr>
              <a:t>https://cares.sdes.ucf.edu/</a:t>
            </a:r>
            <a:endParaRPr lang="en-US" altLang="ko-KR" sz="1500" dirty="0">
              <a:latin typeface="Helvetica" panose="020B0604020202020204" pitchFamily="34" charset="0"/>
              <a:cs typeface="Helvetica" panose="020B0604020202020204" pitchFamily="34" charset="0"/>
            </a:endParaRPr>
          </a:p>
          <a:p>
            <a:r>
              <a:rPr lang="en-US" altLang="ko-KR" sz="1500" dirty="0">
                <a:latin typeface="Helvetica" panose="020B0604020202020204" pitchFamily="34" charset="0"/>
                <a:cs typeface="Helvetica" panose="020B0604020202020204" pitchFamily="34" charset="0"/>
              </a:rPr>
              <a:t>	</a:t>
            </a:r>
          </a:p>
          <a:p>
            <a:r>
              <a:rPr lang="en-US" altLang="ko-KR" sz="1500" b="1" dirty="0">
                <a:latin typeface="Helvetica" panose="020B0604020202020204" pitchFamily="34" charset="0"/>
                <a:cs typeface="Helvetica" panose="020B0604020202020204" pitchFamily="34" charset="0"/>
              </a:rPr>
              <a:t>Financial Aid </a:t>
            </a:r>
            <a:r>
              <a:rPr lang="en-US" sz="1500" dirty="0">
                <a:latin typeface="Helvetica" panose="020B0604020202020204" pitchFamily="34" charset="0"/>
                <a:cs typeface="Helvetica" panose="020B0604020202020204" pitchFamily="34" charset="0"/>
                <a:hlinkClick r:id="rId6"/>
              </a:rPr>
              <a:t>https://www.ucf.edu/financial-aid/</a:t>
            </a:r>
            <a:endParaRPr lang="en-US" sz="1500" dirty="0">
              <a:latin typeface="Helvetica" panose="020B0604020202020204" pitchFamily="34" charset="0"/>
              <a:cs typeface="Helvetica" panose="020B0604020202020204" pitchFamily="34" charset="0"/>
            </a:endParaRPr>
          </a:p>
          <a:p>
            <a:endParaRPr lang="en-US" altLang="ko-KR" sz="1500" dirty="0">
              <a:latin typeface="Helvetica" panose="020B0604020202020204" pitchFamily="34" charset="0"/>
              <a:cs typeface="Helvetica" panose="020B0604020202020204" pitchFamily="34" charset="0"/>
            </a:endParaRPr>
          </a:p>
          <a:p>
            <a:r>
              <a:rPr lang="en-US" altLang="ko-KR" sz="1500" b="1" dirty="0">
                <a:latin typeface="Helvetica" panose="020B0604020202020204" pitchFamily="34" charset="0"/>
                <a:cs typeface="Helvetica" panose="020B0604020202020204" pitchFamily="34" charset="0"/>
              </a:rPr>
              <a:t>Bookstore </a:t>
            </a:r>
            <a:r>
              <a:rPr lang="en-US" sz="1500" dirty="0">
                <a:latin typeface="Helvetica" panose="020B0604020202020204" pitchFamily="34" charset="0"/>
                <a:cs typeface="Helvetica" panose="020B0604020202020204" pitchFamily="34" charset="0"/>
                <a:hlinkClick r:id="rId7"/>
              </a:rPr>
              <a:t>https://ucf.bncollege.com/shop/ucf/page/find-textbooks</a:t>
            </a:r>
            <a:endParaRPr lang="en-US" sz="1500" dirty="0">
              <a:latin typeface="Helvetica" panose="020B0604020202020204" pitchFamily="34" charset="0"/>
              <a:cs typeface="Helvetica" panose="020B0604020202020204" pitchFamily="34" charset="0"/>
            </a:endParaRPr>
          </a:p>
          <a:p>
            <a:endParaRPr lang="en-US" altLang="ko-KR" sz="1500" dirty="0">
              <a:latin typeface="Helvetica" panose="020B0604020202020204" pitchFamily="34" charset="0"/>
              <a:cs typeface="Helvetica" panose="020B0604020202020204" pitchFamily="34" charset="0"/>
            </a:endParaRPr>
          </a:p>
          <a:p>
            <a:r>
              <a:rPr lang="en-US" altLang="ko-KR" sz="1500" b="1" dirty="0">
                <a:latin typeface="Helvetica" panose="020B0604020202020204" pitchFamily="34" charset="0"/>
                <a:cs typeface="Helvetica" panose="020B0604020202020204" pitchFamily="34" charset="0"/>
              </a:rPr>
              <a:t>NID password reset </a:t>
            </a:r>
            <a:r>
              <a:rPr lang="en-US" sz="1500" dirty="0">
                <a:latin typeface="Helvetica" panose="020B0604020202020204" pitchFamily="34" charset="0"/>
                <a:cs typeface="Helvetica" panose="020B0604020202020204" pitchFamily="34" charset="0"/>
                <a:hlinkClick r:id="rId8"/>
              </a:rPr>
              <a:t>https://mynid.ucf.edu/pages/NidCheck.aspx</a:t>
            </a:r>
            <a:endParaRPr lang="en-US" altLang="ko-KR" sz="1500" dirty="0">
              <a:latin typeface="Helvetica" panose="020B0604020202020204" pitchFamily="34" charset="0"/>
              <a:cs typeface="Helvetica" panose="020B0604020202020204" pitchFamily="34" charset="0"/>
            </a:endParaRPr>
          </a:p>
          <a:p>
            <a:endParaRPr lang="en-US" altLang="ko-KR" sz="1500" dirty="0">
              <a:latin typeface="Helvetica" panose="020B0604020202020204" pitchFamily="34" charset="0"/>
              <a:cs typeface="Helvetica" panose="020B0604020202020204" pitchFamily="34" charset="0"/>
            </a:endParaRPr>
          </a:p>
          <a:p>
            <a:r>
              <a:rPr lang="en-US" altLang="ko-KR" sz="1500" b="1" dirty="0">
                <a:latin typeface="Helvetica" panose="020B0604020202020204" pitchFamily="34" charset="0"/>
                <a:cs typeface="Helvetica" panose="020B0604020202020204" pitchFamily="34" charset="0"/>
              </a:rPr>
              <a:t>Create your Knights Email </a:t>
            </a:r>
            <a:r>
              <a:rPr lang="en-US" sz="1500" dirty="0">
                <a:latin typeface="Helvetica" panose="020B0604020202020204" pitchFamily="34" charset="0"/>
                <a:cs typeface="Helvetica" panose="020B0604020202020204" pitchFamily="34" charset="0"/>
                <a:hlinkClick r:id="rId7"/>
              </a:rPr>
              <a:t>https://ucf.bncollege.com/shop/ucf/page/find-textbooks</a:t>
            </a:r>
            <a:endParaRPr lang="en-US" altLang="ko-KR" sz="15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24157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054" y="6087031"/>
            <a:ext cx="571343" cy="770969"/>
          </a:xfrm>
          <a:prstGeom prst="rect">
            <a:avLst/>
          </a:prstGeom>
        </p:spPr>
      </p:pic>
      <p:sp>
        <p:nvSpPr>
          <p:cNvPr id="6" name="TextBox 5"/>
          <p:cNvSpPr txBox="1"/>
          <p:nvPr/>
        </p:nvSpPr>
        <p:spPr>
          <a:xfrm>
            <a:off x="2135249" y="4208396"/>
            <a:ext cx="9144000" cy="2185214"/>
          </a:xfrm>
          <a:prstGeom prst="rect">
            <a:avLst/>
          </a:prstGeom>
          <a:noFill/>
        </p:spPr>
        <p:txBody>
          <a:bodyPr wrap="square">
            <a:spAutoFit/>
          </a:bodyPr>
          <a:lstStyle/>
          <a:p>
            <a:pPr algn="ctr">
              <a:defRPr/>
            </a:pPr>
            <a:r>
              <a:rPr lang="en-US" altLang="ko-KR" sz="1600" b="1" dirty="0">
                <a:solidFill>
                  <a:schemeClr val="bg1"/>
                </a:solidFill>
                <a:latin typeface="Helvetica" panose="020B0604020202020204" pitchFamily="34" charset="0"/>
                <a:cs typeface="Helvetica" panose="020B0604020202020204" pitchFamily="34" charset="0"/>
              </a:rPr>
              <a:t>Monday – Friday, 8:00 am – 5:00 pm</a:t>
            </a:r>
          </a:p>
          <a:p>
            <a:pPr algn="ctr">
              <a:defRPr/>
            </a:pPr>
            <a:r>
              <a:rPr lang="en-US" altLang="ko-KR" sz="1600" b="1" dirty="0">
                <a:solidFill>
                  <a:schemeClr val="bg1"/>
                </a:solidFill>
                <a:latin typeface="Helvetica" panose="020B0604020202020204" pitchFamily="34" charset="0"/>
                <a:cs typeface="Helvetica" panose="020B0604020202020204" pitchFamily="34" charset="0"/>
              </a:rPr>
              <a:t>Advising Hours: M – F, 8:30 AM – 4:00 PM </a:t>
            </a:r>
          </a:p>
          <a:p>
            <a:pPr algn="ctr">
              <a:defRPr/>
            </a:pPr>
            <a:endParaRPr lang="en-US" altLang="ko-KR" sz="1600" b="1" dirty="0">
              <a:solidFill>
                <a:schemeClr val="bg1"/>
              </a:solidFill>
              <a:latin typeface="Helvetica" panose="020B0604020202020204" pitchFamily="34" charset="0"/>
              <a:cs typeface="Helvetica" panose="020B0604020202020204" pitchFamily="34" charset="0"/>
            </a:endParaRPr>
          </a:p>
          <a:p>
            <a:pPr algn="ctr">
              <a:defRPr/>
            </a:pPr>
            <a:r>
              <a:rPr lang="en-US" altLang="ko-KR" sz="1600" b="1" dirty="0">
                <a:solidFill>
                  <a:schemeClr val="bg1"/>
                </a:solidFill>
                <a:latin typeface="Helvetica" panose="020B0604020202020204" pitchFamily="34" charset="0"/>
                <a:cs typeface="Helvetica" panose="020B0604020202020204" pitchFamily="34" charset="0"/>
              </a:rPr>
              <a:t>To schedule an appointment email is@ucf.edu</a:t>
            </a:r>
          </a:p>
          <a:p>
            <a:pPr algn="ctr">
              <a:defRPr/>
            </a:pPr>
            <a:endParaRPr lang="en-US" altLang="ko-KR" sz="800" dirty="0">
              <a:solidFill>
                <a:schemeClr val="bg1"/>
              </a:solidFill>
              <a:latin typeface="Helvetica" panose="020B0604020202020204" pitchFamily="34" charset="0"/>
              <a:cs typeface="Helvetica" panose="020B0604020202020204" pitchFamily="34" charset="0"/>
            </a:endParaRPr>
          </a:p>
          <a:p>
            <a:pPr algn="ctr">
              <a:defRPr/>
            </a:pPr>
            <a:r>
              <a:rPr lang="en-US" altLang="ko-KR" sz="1600" dirty="0">
                <a:solidFill>
                  <a:schemeClr val="bg1"/>
                </a:solidFill>
                <a:latin typeface="Helvetica" panose="020B0604020202020204" pitchFamily="34" charset="0"/>
                <a:cs typeface="Helvetica" panose="020B0604020202020204" pitchFamily="34" charset="0"/>
              </a:rPr>
              <a:t>OR</a:t>
            </a:r>
          </a:p>
          <a:p>
            <a:pPr algn="ctr">
              <a:defRPr/>
            </a:pPr>
            <a:endParaRPr lang="en-US" altLang="ko-KR" sz="800" dirty="0">
              <a:solidFill>
                <a:schemeClr val="bg1"/>
              </a:solidFill>
              <a:latin typeface="Helvetica" panose="020B0604020202020204" pitchFamily="34" charset="0"/>
              <a:cs typeface="Helvetica" panose="020B0604020202020204" pitchFamily="34" charset="0"/>
            </a:endParaRPr>
          </a:p>
          <a:p>
            <a:pPr algn="ctr">
              <a:defRPr/>
            </a:pPr>
            <a:r>
              <a:rPr lang="en-US" altLang="ko-KR" sz="1600" b="1" dirty="0">
                <a:solidFill>
                  <a:schemeClr val="bg1"/>
                </a:solidFill>
                <a:latin typeface="Helvetica" panose="020B0604020202020204" pitchFamily="34" charset="0"/>
                <a:cs typeface="Helvetica" panose="020B0604020202020204" pitchFamily="34" charset="0"/>
              </a:rPr>
              <a:t>Request an appointment through our website</a:t>
            </a:r>
          </a:p>
          <a:p>
            <a:pPr algn="ctr">
              <a:defRPr/>
            </a:pPr>
            <a:endParaRPr lang="en-US" altLang="ko-KR" sz="1200" b="1" dirty="0">
              <a:solidFill>
                <a:schemeClr val="tx1">
                  <a:lumMod val="75000"/>
                  <a:lumOff val="25000"/>
                </a:schemeClr>
              </a:solidFill>
              <a:latin typeface="Helvetica" panose="020B0604020202020204" pitchFamily="34" charset="0"/>
              <a:cs typeface="Helvetica" panose="020B0604020202020204" pitchFamily="34" charset="0"/>
            </a:endParaRPr>
          </a:p>
          <a:p>
            <a:pPr algn="ctr">
              <a:defRPr/>
            </a:pPr>
            <a:endParaRPr lang="en-US" altLang="ko-KR" sz="1200" b="1" dirty="0">
              <a:solidFill>
                <a:schemeClr val="tx1">
                  <a:lumMod val="75000"/>
                  <a:lumOff val="25000"/>
                </a:schemeClr>
              </a:solidFill>
              <a:latin typeface="Helvetica" panose="020B0604020202020204" pitchFamily="34" charset="0"/>
              <a:cs typeface="Helvetica" panose="020B0604020202020204" pitchFamily="34" charset="0"/>
            </a:endParaRPr>
          </a:p>
        </p:txBody>
      </p:sp>
      <p:sp>
        <p:nvSpPr>
          <p:cNvPr id="8" name="Rectangle 7"/>
          <p:cNvSpPr/>
          <p:nvPr/>
        </p:nvSpPr>
        <p:spPr>
          <a:xfrm>
            <a:off x="3659249" y="3111268"/>
            <a:ext cx="6096000" cy="923330"/>
          </a:xfrm>
          <a:prstGeom prst="rect">
            <a:avLst/>
          </a:prstGeom>
        </p:spPr>
        <p:txBody>
          <a:bodyPr>
            <a:spAutoFit/>
          </a:bodyPr>
          <a:lstStyle/>
          <a:p>
            <a:pPr algn="ctr">
              <a:defRPr/>
            </a:pPr>
            <a:r>
              <a:rPr lang="en-US" altLang="ko-KR" b="1" dirty="0">
                <a:solidFill>
                  <a:schemeClr val="bg1"/>
                </a:solidFill>
                <a:latin typeface="Helvetica" panose="020B0604020202020204" pitchFamily="34" charset="0"/>
                <a:cs typeface="Helvetica" panose="020B0604020202020204" pitchFamily="34" charset="0"/>
              </a:rPr>
              <a:t>Dept. of Interdisciplinary Studies</a:t>
            </a:r>
          </a:p>
          <a:p>
            <a:pPr algn="ctr">
              <a:defRPr/>
            </a:pPr>
            <a:r>
              <a:rPr lang="en-US" altLang="ko-KR" b="1" dirty="0">
                <a:solidFill>
                  <a:schemeClr val="bg1"/>
                </a:solidFill>
                <a:latin typeface="Helvetica" panose="020B0604020202020204" pitchFamily="34" charset="0"/>
                <a:cs typeface="Helvetica" panose="020B0604020202020204" pitchFamily="34" charset="0"/>
              </a:rPr>
              <a:t>Trevor Colburn Hall, Suite 239</a:t>
            </a:r>
          </a:p>
          <a:p>
            <a:pPr algn="ctr">
              <a:defRPr/>
            </a:pPr>
            <a:r>
              <a:rPr lang="en-US" altLang="ko-KR" b="1" dirty="0">
                <a:solidFill>
                  <a:schemeClr val="bg1"/>
                </a:solidFill>
                <a:latin typeface="Helvetica" panose="020B0604020202020204" pitchFamily="34" charset="0"/>
                <a:cs typeface="Helvetica" panose="020B0604020202020204" pitchFamily="34" charset="0"/>
              </a:rPr>
              <a:t>undergrad.ucf.edu/ids| is@ucf.edu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935" y="-1115"/>
            <a:ext cx="4650658" cy="3100439"/>
          </a:xfrm>
          <a:prstGeom prst="rect">
            <a:avLst/>
          </a:prstGeom>
        </p:spPr>
      </p:pic>
      <p:pic>
        <p:nvPicPr>
          <p:cNvPr id="5" name="Graphic 4" descr="Megaphone1">
            <a:extLst>
              <a:ext uri="{FF2B5EF4-FFF2-40B4-BE49-F238E27FC236}">
                <a16:creationId xmlns:a16="http://schemas.microsoft.com/office/drawing/2014/main" id="{E21B9490-6CE5-4D1D-8687-70A15FAB2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4511" y="-110591"/>
            <a:ext cx="1421476" cy="1421476"/>
          </a:xfrm>
          <a:prstGeom prst="rect">
            <a:avLst/>
          </a:prstGeom>
        </p:spPr>
      </p:pic>
      <p:sp>
        <p:nvSpPr>
          <p:cNvPr id="7" name="TextBox 6">
            <a:extLst>
              <a:ext uri="{FF2B5EF4-FFF2-40B4-BE49-F238E27FC236}">
                <a16:creationId xmlns:a16="http://schemas.microsoft.com/office/drawing/2014/main" id="{24A73380-9A78-4F1F-8677-6D6ECE770186}"/>
              </a:ext>
            </a:extLst>
          </p:cNvPr>
          <p:cNvSpPr txBox="1"/>
          <p:nvPr/>
        </p:nvSpPr>
        <p:spPr>
          <a:xfrm>
            <a:off x="372533" y="1235407"/>
            <a:ext cx="3810000" cy="1815882"/>
          </a:xfrm>
          <a:prstGeom prst="rect">
            <a:avLst/>
          </a:prstGeom>
          <a:noFill/>
          <a:ln>
            <a:solidFill>
              <a:schemeClr val="bg1"/>
            </a:solidFill>
            <a:prstDash val="sysDash"/>
          </a:ln>
        </p:spPr>
        <p:txBody>
          <a:bodyPr wrap="square" rtlCol="0">
            <a:spAutoFit/>
          </a:bodyPr>
          <a:lstStyle/>
          <a:p>
            <a:r>
              <a:rPr lang="en-US" sz="1600" b="1" dirty="0">
                <a:solidFill>
                  <a:schemeClr val="bg1"/>
                </a:solidFill>
                <a:latin typeface="Helvetica" panose="020B0604020202020204" pitchFamily="34" charset="0"/>
                <a:cs typeface="Helvetica" panose="020B0604020202020204" pitchFamily="34" charset="0"/>
              </a:rPr>
              <a:t>Due to COVID-19, we have suspended in-person meetings and walk-ins until further notice. Appointments can be requested via or website or by email. You will need to provide your first name, last name, UCF ID, and Knights Email.</a:t>
            </a:r>
          </a:p>
        </p:txBody>
      </p:sp>
    </p:spTree>
    <p:extLst>
      <p:ext uri="{BB962C8B-B14F-4D97-AF65-F5344CB8AC3E}">
        <p14:creationId xmlns:p14="http://schemas.microsoft.com/office/powerpoint/2010/main" val="130864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51124"/>
            <a:ext cx="9144000" cy="1095472"/>
          </a:xfrm>
        </p:spPr>
        <p:txBody>
          <a:bodyPr>
            <a:noAutofit/>
          </a:bodyPr>
          <a:lstStyle/>
          <a:p>
            <a:br>
              <a:rPr lang="en-US" sz="1800" dirty="0">
                <a:latin typeface="Helvetica" panose="020B0604020202020204" pitchFamily="34" charset="0"/>
                <a:cs typeface="Helvetica" panose="020B0604020202020204" pitchFamily="34" charset="0"/>
              </a:rPr>
            </a:br>
            <a:r>
              <a:rPr lang="en-US" sz="1800" dirty="0">
                <a:latin typeface="Helvetica" panose="020B0604020202020204" pitchFamily="34" charset="0"/>
                <a:cs typeface="Helvetica" panose="020B0604020202020204" pitchFamily="34" charset="0"/>
              </a:rPr>
              <a:t>Minor advising is through the department of the minor or the associated college advising office. We recommend that students seek advisement for their minor on a regular basis. A full breakdown of the requirements for each minor can be found in the </a:t>
            </a:r>
            <a:r>
              <a:rPr lang="en-US" sz="1800" u="sng" dirty="0">
                <a:latin typeface="Helvetica" panose="020B0604020202020204" pitchFamily="34" charset="0"/>
                <a:cs typeface="Helvetica" panose="020B0604020202020204" pitchFamily="34" charset="0"/>
                <a:hlinkClick r:id="rId3"/>
              </a:rPr>
              <a:t>undergraduate catalog</a:t>
            </a:r>
            <a:r>
              <a:rPr lang="en-US" sz="1800" dirty="0">
                <a:latin typeface="Helvetica" panose="020B0604020202020204" pitchFamily="34" charset="0"/>
                <a:cs typeface="Helvetica" panose="020B0604020202020204" pitchFamily="34" charset="0"/>
              </a:rPr>
              <a:t>. If the minor is not housed in the College of Undergraduate Studies, we will not be able to answer specific questions related to the minor, prerequisite sequencing, course substitutions, or overrides. </a:t>
            </a:r>
            <a:br>
              <a:rPr lang="en-US" sz="1800" dirty="0">
                <a:latin typeface="Helvetica" panose="020B0604020202020204" pitchFamily="34" charset="0"/>
                <a:cs typeface="Helvetica" panose="020B0604020202020204" pitchFamily="34" charset="0"/>
              </a:rPr>
            </a:br>
            <a:br>
              <a:rPr lang="en-US" sz="1800" dirty="0">
                <a:latin typeface="Helvetica" panose="020B0604020202020204" pitchFamily="34" charset="0"/>
                <a:cs typeface="Helvetica" panose="020B0604020202020204" pitchFamily="34" charset="0"/>
              </a:rPr>
            </a:br>
            <a:br>
              <a:rPr lang="en-US" sz="1800" b="1" dirty="0">
                <a:latin typeface="Helvetica" panose="020B0604020202020204" pitchFamily="34" charset="0"/>
                <a:ea typeface="Helvetica" charset="0"/>
                <a:cs typeface="Helvetica" panose="020B0604020202020204" pitchFamily="34" charset="0"/>
              </a:rPr>
            </a:br>
            <a:endParaRPr lang="en-US" sz="1800" b="1" dirty="0">
              <a:latin typeface="Helvetica" panose="020B0604020202020204" pitchFamily="34" charset="0"/>
              <a:ea typeface="Helvetica" charset="0"/>
              <a:cs typeface="Helvetica" panose="020B0604020202020204" pitchFamily="34" charset="0"/>
            </a:endParaRPr>
          </a:p>
        </p:txBody>
      </p:sp>
      <p:sp>
        <p:nvSpPr>
          <p:cNvPr id="6" name="Title 1"/>
          <p:cNvSpPr txBox="1">
            <a:spLocks/>
          </p:cNvSpPr>
          <p:nvPr/>
        </p:nvSpPr>
        <p:spPr>
          <a:xfrm>
            <a:off x="0" y="-35598"/>
            <a:ext cx="9144000" cy="1095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charset="0"/>
                <a:ea typeface="Helvetica" charset="0"/>
                <a:cs typeface="Helvetica" charset="0"/>
              </a:rPr>
              <a:t>Minor Advising</a:t>
            </a:r>
          </a:p>
        </p:txBody>
      </p:sp>
      <p:pic>
        <p:nvPicPr>
          <p:cNvPr id="3" name="Picture 2">
            <a:extLst>
              <a:ext uri="{FF2B5EF4-FFF2-40B4-BE49-F238E27FC236}">
                <a16:creationId xmlns:a16="http://schemas.microsoft.com/office/drawing/2014/main" id="{EAA884C4-EAC4-4453-B1EC-073637F6C51B}"/>
              </a:ext>
            </a:extLst>
          </p:cNvPr>
          <p:cNvPicPr>
            <a:picLocks noChangeAspect="1"/>
          </p:cNvPicPr>
          <p:nvPr/>
        </p:nvPicPr>
        <p:blipFill>
          <a:blip r:embed="rId4"/>
          <a:stretch>
            <a:fillRect/>
          </a:stretch>
        </p:blipFill>
        <p:spPr>
          <a:xfrm>
            <a:off x="261851" y="3137846"/>
            <a:ext cx="8620298" cy="2585325"/>
          </a:xfrm>
          <a:prstGeom prst="rect">
            <a:avLst/>
          </a:prstGeom>
        </p:spPr>
      </p:pic>
    </p:spTree>
    <p:extLst>
      <p:ext uri="{BB962C8B-B14F-4D97-AF65-F5344CB8AC3E}">
        <p14:creationId xmlns:p14="http://schemas.microsoft.com/office/powerpoint/2010/main" val="110617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0" y="2354562"/>
            <a:ext cx="9144000" cy="4054555"/>
          </a:xfrm>
        </p:spPr>
        <p:txBody>
          <a:bodyPr>
            <a:noAutofit/>
          </a:bodyPr>
          <a:lstStyle/>
          <a:p>
            <a:pPr marL="0" indent="0">
              <a:lnSpc>
                <a:spcPct val="100000"/>
              </a:lnSpc>
              <a:buNone/>
            </a:pPr>
            <a:r>
              <a:rPr lang="en-US" sz="1200" b="1" dirty="0">
                <a:latin typeface="Helvetica" panose="020B0604020202020204" pitchFamily="34" charset="0"/>
                <a:cs typeface="Helvetica" panose="020B0604020202020204" pitchFamily="34" charset="0"/>
              </a:rPr>
              <a:t>Resolve Holds and To-Do items</a:t>
            </a:r>
          </a:p>
          <a:p>
            <a:pPr>
              <a:lnSpc>
                <a:spcPct val="100000"/>
              </a:lnSpc>
            </a:pPr>
            <a:r>
              <a:rPr lang="en-US" sz="1200" dirty="0">
                <a:latin typeface="Helvetica" panose="020B0604020202020204" pitchFamily="34" charset="0"/>
                <a:cs typeface="Helvetica" panose="020B0604020202020204" pitchFamily="34" charset="0"/>
              </a:rPr>
              <a:t>Resolve any outstanding items in your Student Center of your </a:t>
            </a:r>
            <a:r>
              <a:rPr lang="en-US" sz="1200" dirty="0" err="1">
                <a:latin typeface="Helvetica" panose="020B0604020202020204" pitchFamily="34" charset="0"/>
                <a:cs typeface="Helvetica" panose="020B0604020202020204" pitchFamily="34" charset="0"/>
              </a:rPr>
              <a:t>myUCF</a:t>
            </a:r>
            <a:r>
              <a:rPr lang="en-US" sz="1200" dirty="0">
                <a:latin typeface="Helvetica" panose="020B0604020202020204" pitchFamily="34" charset="0"/>
                <a:cs typeface="Helvetica" panose="020B0604020202020204" pitchFamily="34" charset="0"/>
              </a:rPr>
              <a:t> account. Holds on your account can prevent registration.</a:t>
            </a:r>
          </a:p>
          <a:p>
            <a:pPr marL="0" indent="0">
              <a:lnSpc>
                <a:spcPct val="100000"/>
              </a:lnSpc>
              <a:buNone/>
            </a:pPr>
            <a:r>
              <a:rPr lang="en-US" sz="1200" b="1" dirty="0">
                <a:latin typeface="Helvetica" panose="020B0604020202020204" pitchFamily="34" charset="0"/>
                <a:cs typeface="Helvetica" panose="020B0604020202020204" pitchFamily="34" charset="0"/>
              </a:rPr>
              <a:t>Register for at least one course in the semester you have been admitted</a:t>
            </a:r>
          </a:p>
          <a:p>
            <a:pPr>
              <a:lnSpc>
                <a:spcPct val="100000"/>
              </a:lnSpc>
            </a:pPr>
            <a:r>
              <a:rPr lang="en-US" sz="1200" dirty="0">
                <a:latin typeface="Helvetica" panose="020B0604020202020204" pitchFamily="34" charset="0"/>
                <a:cs typeface="Helvetica" panose="020B0604020202020204" pitchFamily="34" charset="0"/>
              </a:rPr>
              <a:t>If, for any reason, you are unable to take classes, please reach out to an advisor.</a:t>
            </a:r>
          </a:p>
          <a:p>
            <a:pPr marL="0" indent="0">
              <a:lnSpc>
                <a:spcPct val="100000"/>
              </a:lnSpc>
              <a:buNone/>
            </a:pPr>
            <a:r>
              <a:rPr lang="en-US" sz="1200" b="1" dirty="0">
                <a:latin typeface="Helvetica" panose="020B0604020202020204" pitchFamily="34" charset="0"/>
                <a:cs typeface="Helvetica" panose="020B0604020202020204" pitchFamily="34" charset="0"/>
              </a:rPr>
              <a:t>Memorize or have written down your UCF NID and password and your UCF ID</a:t>
            </a:r>
            <a:r>
              <a:rPr lang="en-US" sz="1200" dirty="0">
                <a:latin typeface="Helvetica" panose="020B0604020202020204" pitchFamily="34" charset="0"/>
                <a:cs typeface="Helvetica" panose="020B0604020202020204" pitchFamily="34" charset="0"/>
              </a:rPr>
              <a:t>. </a:t>
            </a:r>
          </a:p>
          <a:p>
            <a:pPr>
              <a:lnSpc>
                <a:spcPct val="100000"/>
              </a:lnSpc>
            </a:pPr>
            <a:r>
              <a:rPr lang="en-US" sz="1200" dirty="0">
                <a:latin typeface="Helvetica" panose="020B0604020202020204" pitchFamily="34" charset="0"/>
                <a:cs typeface="Helvetica" panose="020B0604020202020204" pitchFamily="34" charset="0"/>
              </a:rPr>
              <a:t>If you have not accessed your </a:t>
            </a:r>
            <a:r>
              <a:rPr lang="en-US" sz="1200" dirty="0" err="1">
                <a:latin typeface="Helvetica" panose="020B0604020202020204" pitchFamily="34" charset="0"/>
                <a:cs typeface="Helvetica" panose="020B0604020202020204" pitchFamily="34" charset="0"/>
              </a:rPr>
              <a:t>myUCF</a:t>
            </a:r>
            <a:r>
              <a:rPr lang="en-US" sz="1200" dirty="0">
                <a:latin typeface="Helvetica" panose="020B0604020202020204" pitchFamily="34" charset="0"/>
                <a:cs typeface="Helvetica" panose="020B0604020202020204" pitchFamily="34" charset="0"/>
              </a:rPr>
              <a:t> account in a few weeks or months, you may need to reset your password.</a:t>
            </a:r>
          </a:p>
          <a:p>
            <a:pPr>
              <a:lnSpc>
                <a:spcPct val="100000"/>
              </a:lnSpc>
            </a:pPr>
            <a:r>
              <a:rPr lang="en-US" sz="1200" dirty="0">
                <a:latin typeface="Helvetica" panose="020B0604020202020204" pitchFamily="34" charset="0"/>
                <a:cs typeface="Helvetica" panose="020B0604020202020204" pitchFamily="34" charset="0"/>
              </a:rPr>
              <a:t>Your NID to used for your </a:t>
            </a:r>
            <a:r>
              <a:rPr lang="en-US" sz="1200" dirty="0" err="1">
                <a:latin typeface="Helvetica" panose="020B0604020202020204" pitchFamily="34" charset="0"/>
                <a:cs typeface="Helvetica" panose="020B0604020202020204" pitchFamily="34" charset="0"/>
              </a:rPr>
              <a:t>myUCF</a:t>
            </a:r>
            <a:r>
              <a:rPr lang="en-US" sz="1200" dirty="0">
                <a:latin typeface="Helvetica" panose="020B0604020202020204" pitchFamily="34" charset="0"/>
                <a:cs typeface="Helvetica" panose="020B0604020202020204" pitchFamily="34" charset="0"/>
              </a:rPr>
              <a:t> portal. It is like your Social Security Number and typically this is not something you provide or give out to UCF faculty and staff.</a:t>
            </a:r>
          </a:p>
          <a:p>
            <a:pPr>
              <a:lnSpc>
                <a:spcPct val="100000"/>
              </a:lnSpc>
            </a:pPr>
            <a:r>
              <a:rPr lang="en-US" sz="1200" dirty="0">
                <a:latin typeface="Helvetica" panose="020B0604020202020204" pitchFamily="34" charset="0"/>
                <a:cs typeface="Helvetica" panose="020B0604020202020204" pitchFamily="34" charset="0"/>
              </a:rPr>
              <a:t>Your UCF ID (also known as PID or </a:t>
            </a:r>
            <a:r>
              <a:rPr lang="en-US" sz="1200" dirty="0" err="1">
                <a:latin typeface="Helvetica" panose="020B0604020202020204" pitchFamily="34" charset="0"/>
                <a:cs typeface="Helvetica" panose="020B0604020202020204" pitchFamily="34" charset="0"/>
              </a:rPr>
              <a:t>Empl</a:t>
            </a:r>
            <a:r>
              <a:rPr lang="en-US" sz="1200" dirty="0">
                <a:latin typeface="Helvetica" panose="020B0604020202020204" pitchFamily="34" charset="0"/>
                <a:cs typeface="Helvetica" panose="020B0604020202020204" pitchFamily="34" charset="0"/>
              </a:rPr>
              <a:t> ID) is your student ID number. It is used when completing university paperwork, forms, and requesting advising appointments.</a:t>
            </a:r>
          </a:p>
          <a:p>
            <a:pPr marL="0" indent="0">
              <a:lnSpc>
                <a:spcPct val="100000"/>
              </a:lnSpc>
              <a:buNone/>
            </a:pPr>
            <a:r>
              <a:rPr lang="en-US" sz="1200" b="1" dirty="0">
                <a:latin typeface="Helvetica" panose="020B0604020202020204" pitchFamily="34" charset="0"/>
                <a:cs typeface="Helvetica" panose="020B0604020202020204" pitchFamily="34" charset="0"/>
              </a:rPr>
              <a:t>Create your Knights Email Account. </a:t>
            </a:r>
            <a:r>
              <a:rPr lang="en-US" sz="1200" dirty="0">
                <a:latin typeface="Helvetica" panose="020B0604020202020204" pitchFamily="34" charset="0"/>
                <a:cs typeface="Helvetica" panose="020B0604020202020204" pitchFamily="34" charset="0"/>
              </a:rPr>
              <a:t>This is how we will be communicating with you from now on – </a:t>
            </a:r>
            <a:r>
              <a:rPr lang="en-US" sz="1200" u="sng" dirty="0">
                <a:latin typeface="Helvetica" panose="020B0604020202020204" pitchFamily="34" charset="0"/>
                <a:cs typeface="Helvetica" panose="020B0604020202020204" pitchFamily="34" charset="0"/>
                <a:hlinkClick r:id="rId3"/>
              </a:rPr>
              <a:t>https://knightsmail.ucf.eduLinks to an external site.</a:t>
            </a:r>
            <a:endParaRPr lang="en-US" sz="1200" dirty="0">
              <a:latin typeface="Helvetica" panose="020B0604020202020204" pitchFamily="34" charset="0"/>
              <a:cs typeface="Helvetica" panose="020B0604020202020204" pitchFamily="34" charset="0"/>
            </a:endParaRPr>
          </a:p>
          <a:p>
            <a:pPr marL="0" indent="0">
              <a:lnSpc>
                <a:spcPct val="100000"/>
              </a:lnSpc>
              <a:buNone/>
            </a:pPr>
            <a:r>
              <a:rPr lang="en-US" sz="1200" b="1" dirty="0">
                <a:latin typeface="Helvetica" panose="020B0604020202020204" pitchFamily="34" charset="0"/>
                <a:cs typeface="Helvetica" panose="020B0604020202020204" pitchFamily="34" charset="0"/>
              </a:rPr>
              <a:t>Submit any outstanding final transcripts, test scores, and high school transcripts to Undergraduate Admissions.</a:t>
            </a: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panose="020B0604020202020204" pitchFamily="34" charset="0"/>
                <a:cs typeface="Helvetica" panose="020B0604020202020204" pitchFamily="34" charset="0"/>
              </a:rPr>
              <a:t>Things to Know &amp; Important Reminders</a:t>
            </a:r>
          </a:p>
        </p:txBody>
      </p:sp>
      <p:pic>
        <p:nvPicPr>
          <p:cNvPr id="2050" name="Picture 2">
            <a:extLst>
              <a:ext uri="{FF2B5EF4-FFF2-40B4-BE49-F238E27FC236}">
                <a16:creationId xmlns:a16="http://schemas.microsoft.com/office/drawing/2014/main" id="{397F7122-2F53-4685-ADD8-CDD597C01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086" y="662437"/>
            <a:ext cx="2410690" cy="159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3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1" y="2510444"/>
            <a:ext cx="9143999" cy="4262133"/>
          </a:xfrm>
        </p:spPr>
        <p:txBody>
          <a:bodyPr>
            <a:normAutofit fontScale="92500"/>
          </a:bodyPr>
          <a:lstStyle/>
          <a:p>
            <a:pPr marL="0" indent="0">
              <a:buNone/>
            </a:pPr>
            <a:r>
              <a:rPr lang="en-US" sz="2100" b="1" u="sng" dirty="0">
                <a:latin typeface="Helvetica" panose="020B0604020202020204" pitchFamily="34" charset="0"/>
                <a:cs typeface="Helvetica" panose="020B0604020202020204" pitchFamily="34" charset="0"/>
              </a:rPr>
              <a:t>Email</a:t>
            </a:r>
            <a:endParaRPr lang="en-US" sz="2100" dirty="0">
              <a:latin typeface="Helvetica" panose="020B0604020202020204" pitchFamily="34" charset="0"/>
              <a:cs typeface="Helvetica" panose="020B0604020202020204" pitchFamily="34" charset="0"/>
            </a:endParaRPr>
          </a:p>
          <a:p>
            <a:pPr marL="0" indent="0">
              <a:buNone/>
            </a:pPr>
            <a:r>
              <a:rPr lang="en-US" sz="2100" dirty="0">
                <a:latin typeface="Helvetica" panose="020B0604020202020204" pitchFamily="34" charset="0"/>
                <a:cs typeface="Helvetica" panose="020B0604020202020204" pitchFamily="34" charset="0"/>
              </a:rPr>
              <a:t>Your UCF Knights email is the official correspondence between the university, and you. Some instructors and professors may prefer to correspond via </a:t>
            </a:r>
            <a:r>
              <a:rPr lang="en-US" sz="2100" dirty="0" err="1">
                <a:latin typeface="Helvetica" panose="020B0604020202020204" pitchFamily="34" charset="0"/>
                <a:cs typeface="Helvetica" panose="020B0604020202020204" pitchFamily="34" charset="0"/>
              </a:rPr>
              <a:t>Webcourses</a:t>
            </a:r>
            <a:r>
              <a:rPr lang="en-US" sz="2100" dirty="0">
                <a:latin typeface="Helvetica" panose="020B0604020202020204" pitchFamily="34" charset="0"/>
                <a:cs typeface="Helvetica" panose="020B0604020202020204" pitchFamily="34" charset="0"/>
              </a:rPr>
              <a:t>. Always check your syllabus to determine the best way to reach your instructor or professor, find their office hours, and more.</a:t>
            </a:r>
          </a:p>
          <a:p>
            <a:pPr marL="0" indent="0">
              <a:buNone/>
            </a:pPr>
            <a:r>
              <a:rPr lang="en-US" sz="2100" dirty="0">
                <a:highlight>
                  <a:srgbClr val="FFFF00"/>
                </a:highlight>
                <a:latin typeface="Helvetica" panose="020B0604020202020204" pitchFamily="34" charset="0"/>
                <a:cs typeface="Helvetica" panose="020B0604020202020204" pitchFamily="34" charset="0"/>
              </a:rPr>
              <a:t>We are not required to respond to emails from your personal email. Check your Knights email daily.</a:t>
            </a:r>
          </a:p>
          <a:p>
            <a:pPr marL="0" indent="0">
              <a:buNone/>
            </a:pPr>
            <a:r>
              <a:rPr lang="en-US" sz="2100" b="1" u="sng" dirty="0">
                <a:latin typeface="Helvetica" panose="020B0604020202020204" pitchFamily="34" charset="0"/>
                <a:cs typeface="Helvetica" panose="020B0604020202020204" pitchFamily="34" charset="0"/>
              </a:rPr>
              <a:t>Phone</a:t>
            </a:r>
            <a:endParaRPr lang="en-US" sz="2100" dirty="0">
              <a:latin typeface="Helvetica" panose="020B0604020202020204" pitchFamily="34" charset="0"/>
              <a:cs typeface="Helvetica" panose="020B0604020202020204" pitchFamily="34" charset="0"/>
            </a:endParaRPr>
          </a:p>
          <a:p>
            <a:pPr marL="0" indent="0">
              <a:buNone/>
            </a:pPr>
            <a:r>
              <a:rPr lang="en-US" sz="2100" dirty="0">
                <a:latin typeface="Helvetica" panose="020B0604020202020204" pitchFamily="34" charset="0"/>
                <a:cs typeface="Helvetica" panose="020B0604020202020204" pitchFamily="34" charset="0"/>
              </a:rPr>
              <a:t>We may try reaching out to students via the phone number listed on their </a:t>
            </a:r>
            <a:r>
              <a:rPr lang="en-US" sz="2100" dirty="0" err="1">
                <a:latin typeface="Helvetica" panose="020B0604020202020204" pitchFamily="34" charset="0"/>
                <a:cs typeface="Helvetica" panose="020B0604020202020204" pitchFamily="34" charset="0"/>
              </a:rPr>
              <a:t>myUCF</a:t>
            </a:r>
            <a:r>
              <a:rPr lang="en-US" sz="2100" dirty="0">
                <a:latin typeface="Helvetica" panose="020B0604020202020204" pitchFamily="34" charset="0"/>
                <a:cs typeface="Helvetica" panose="020B0604020202020204" pitchFamily="34" charset="0"/>
              </a:rPr>
              <a:t> portal. Set up your voicemail and make sure there is sufficient space so that we can leave a voicemail.</a:t>
            </a:r>
          </a:p>
          <a:p>
            <a:pPr marL="0" indent="0">
              <a:buNone/>
            </a:pPr>
            <a:r>
              <a:rPr lang="en-US" sz="2100" b="1" dirty="0">
                <a:latin typeface="Helvetica" panose="020B0604020202020204" pitchFamily="34" charset="0"/>
                <a:cs typeface="Helvetica" panose="020B0604020202020204" pitchFamily="34" charset="0"/>
              </a:rPr>
              <a:t>Please be accessible</a:t>
            </a:r>
            <a:r>
              <a:rPr lang="en-US" sz="2100" dirty="0">
                <a:latin typeface="Helvetica" panose="020B0604020202020204" pitchFamily="34" charset="0"/>
                <a:cs typeface="Helvetica" panose="020B0604020202020204" pitchFamily="34" charset="0"/>
              </a:rPr>
              <a:t> and update your contact information (phone, address, emergency contact) if needed via your </a:t>
            </a:r>
            <a:r>
              <a:rPr lang="en-US" sz="2100" dirty="0" err="1">
                <a:latin typeface="Helvetica" panose="020B0604020202020204" pitchFamily="34" charset="0"/>
                <a:cs typeface="Helvetica" panose="020B0604020202020204" pitchFamily="34" charset="0"/>
              </a:rPr>
              <a:t>myUCF</a:t>
            </a:r>
            <a:r>
              <a:rPr lang="en-US" sz="2100" dirty="0">
                <a:latin typeface="Helvetica" panose="020B0604020202020204" pitchFamily="34" charset="0"/>
                <a:cs typeface="Helvetica" panose="020B0604020202020204" pitchFamily="34" charset="0"/>
              </a:rPr>
              <a:t> portal.</a:t>
            </a:r>
          </a:p>
          <a:p>
            <a:pPr>
              <a:lnSpc>
                <a:spcPct val="100000"/>
              </a:lnSpc>
            </a:pPr>
            <a:endParaRPr lang="en-US" b="1"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panose="020B0604020202020204" pitchFamily="34" charset="0"/>
                <a:cs typeface="Helvetica" panose="020B0604020202020204" pitchFamily="34" charset="0"/>
              </a:rPr>
              <a:t>UCF Email and Accessibility</a:t>
            </a:r>
          </a:p>
        </p:txBody>
      </p:sp>
      <p:pic>
        <p:nvPicPr>
          <p:cNvPr id="4098" name="Picture 2">
            <a:extLst>
              <a:ext uri="{FF2B5EF4-FFF2-40B4-BE49-F238E27FC236}">
                <a16:creationId xmlns:a16="http://schemas.microsoft.com/office/drawing/2014/main" id="{465222A0-6514-4BEB-90FA-A9CE40ECC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496" y="793317"/>
            <a:ext cx="2387008" cy="178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3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1" y="681645"/>
            <a:ext cx="9143999" cy="4345260"/>
          </a:xfrm>
        </p:spPr>
        <p:txBody>
          <a:bodyPr>
            <a:normAutofit lnSpcReduction="10000"/>
          </a:bodyPr>
          <a:lstStyle/>
          <a:p>
            <a:pPr marL="0" indent="0">
              <a:lnSpc>
                <a:spcPct val="120000"/>
              </a:lnSpc>
              <a:spcBef>
                <a:spcPts val="0"/>
              </a:spcBef>
              <a:buNone/>
            </a:pPr>
            <a:r>
              <a:rPr lang="en-US" sz="1600" b="1" dirty="0">
                <a:latin typeface="Helvetica" panose="020B0604020202020204" pitchFamily="34" charset="0"/>
                <a:cs typeface="Helvetica" panose="020B0604020202020204" pitchFamily="34" charset="0"/>
              </a:rPr>
              <a:t>UCF GPA</a:t>
            </a:r>
            <a:endParaRPr lang="en-US" sz="1600" dirty="0">
              <a:latin typeface="Helvetica" panose="020B0604020202020204" pitchFamily="34" charset="0"/>
              <a:cs typeface="Helvetica" panose="020B0604020202020204" pitchFamily="34" charset="0"/>
            </a:endParaRPr>
          </a:p>
          <a:p>
            <a:pPr marL="0" indent="0">
              <a:lnSpc>
                <a:spcPct val="120000"/>
              </a:lnSpc>
              <a:spcBef>
                <a:spcPts val="0"/>
              </a:spcBef>
              <a:buNone/>
            </a:pPr>
            <a:r>
              <a:rPr lang="en-US" sz="1600" dirty="0">
                <a:latin typeface="Helvetica" panose="020B0604020202020204" pitchFamily="34" charset="0"/>
                <a:cs typeface="Helvetica" panose="020B0604020202020204" pitchFamily="34" charset="0"/>
              </a:rPr>
              <a:t>Your UCF GPA determines your academic standing. Only includes courses taken at UCF. Should your UCF GPA ever drop below a 2.00, you will be placed on Academic Probation.</a:t>
            </a:r>
          </a:p>
          <a:p>
            <a:pPr marL="0" indent="0">
              <a:lnSpc>
                <a:spcPct val="120000"/>
              </a:lnSpc>
              <a:spcBef>
                <a:spcPts val="0"/>
              </a:spcBef>
              <a:buNone/>
            </a:pPr>
            <a:endParaRPr lang="en-US" sz="1600" dirty="0">
              <a:latin typeface="Helvetica" panose="020B0604020202020204" pitchFamily="34" charset="0"/>
              <a:cs typeface="Helvetica" panose="020B0604020202020204" pitchFamily="34" charset="0"/>
            </a:endParaRPr>
          </a:p>
          <a:p>
            <a:pPr marL="0" indent="0">
              <a:lnSpc>
                <a:spcPct val="120000"/>
              </a:lnSpc>
              <a:spcBef>
                <a:spcPts val="0"/>
              </a:spcBef>
              <a:buNone/>
            </a:pPr>
            <a:r>
              <a:rPr lang="en-US" sz="1600" b="1" dirty="0">
                <a:latin typeface="Helvetica" panose="020B0604020202020204" pitchFamily="34" charset="0"/>
                <a:cs typeface="Helvetica" panose="020B0604020202020204" pitchFamily="34" charset="0"/>
              </a:rPr>
              <a:t>Overall/Cumulative GPA</a:t>
            </a:r>
            <a:endParaRPr lang="en-US" sz="1600" dirty="0">
              <a:latin typeface="Helvetica" panose="020B0604020202020204" pitchFamily="34" charset="0"/>
              <a:cs typeface="Helvetica" panose="020B0604020202020204" pitchFamily="34" charset="0"/>
            </a:endParaRPr>
          </a:p>
          <a:p>
            <a:pPr marL="0" indent="0">
              <a:lnSpc>
                <a:spcPct val="120000"/>
              </a:lnSpc>
              <a:spcBef>
                <a:spcPts val="0"/>
              </a:spcBef>
              <a:buNone/>
            </a:pPr>
            <a:r>
              <a:rPr lang="en-US" sz="1600" dirty="0">
                <a:latin typeface="Helvetica" panose="020B0604020202020204" pitchFamily="34" charset="0"/>
                <a:cs typeface="Helvetica" panose="020B0604020202020204" pitchFamily="34" charset="0"/>
              </a:rPr>
              <a:t>Your overall or cumulative GPA includes all coursework from all institutions attended. Transfer coursework &amp; UCF Coursework.</a:t>
            </a:r>
          </a:p>
          <a:p>
            <a:pPr marL="0" indent="0">
              <a:lnSpc>
                <a:spcPct val="120000"/>
              </a:lnSpc>
              <a:spcBef>
                <a:spcPts val="0"/>
              </a:spcBef>
              <a:buNone/>
            </a:pPr>
            <a:endParaRPr lang="en-US" sz="1600" dirty="0">
              <a:latin typeface="Helvetica" panose="020B0604020202020204" pitchFamily="34" charset="0"/>
              <a:cs typeface="Helvetica" panose="020B0604020202020204" pitchFamily="34" charset="0"/>
            </a:endParaRPr>
          </a:p>
          <a:p>
            <a:pPr marL="0" indent="0">
              <a:lnSpc>
                <a:spcPct val="120000"/>
              </a:lnSpc>
              <a:spcBef>
                <a:spcPts val="0"/>
              </a:spcBef>
              <a:buNone/>
            </a:pPr>
            <a:r>
              <a:rPr lang="en-US" sz="1600" b="1" dirty="0">
                <a:latin typeface="Helvetica" panose="020B0604020202020204" pitchFamily="34" charset="0"/>
                <a:cs typeface="Helvetica" panose="020B0604020202020204" pitchFamily="34" charset="0"/>
              </a:rPr>
              <a:t>Courses for your Major</a:t>
            </a:r>
            <a:endParaRPr lang="en-US" sz="1600" dirty="0">
              <a:latin typeface="Helvetica" panose="020B0604020202020204" pitchFamily="34" charset="0"/>
              <a:cs typeface="Helvetica" panose="020B0604020202020204" pitchFamily="34" charset="0"/>
            </a:endParaRPr>
          </a:p>
          <a:p>
            <a:pPr marL="0" indent="0">
              <a:lnSpc>
                <a:spcPct val="120000"/>
              </a:lnSpc>
              <a:spcBef>
                <a:spcPts val="0"/>
              </a:spcBef>
              <a:buNone/>
            </a:pPr>
            <a:r>
              <a:rPr lang="en-US" sz="1600" dirty="0">
                <a:latin typeface="Helvetica" panose="020B0604020202020204" pitchFamily="34" charset="0"/>
                <a:cs typeface="Helvetica" panose="020B0604020202020204" pitchFamily="34" charset="0"/>
              </a:rPr>
              <a:t>The undergraduate catalog and your </a:t>
            </a:r>
            <a:r>
              <a:rPr lang="en-US" sz="1600" dirty="0" err="1">
                <a:latin typeface="Helvetica" panose="020B0604020202020204" pitchFamily="34" charset="0"/>
                <a:cs typeface="Helvetica" panose="020B0604020202020204" pitchFamily="34" charset="0"/>
              </a:rPr>
              <a:t>myKnightAudit</a:t>
            </a:r>
            <a:r>
              <a:rPr lang="en-US" sz="1600" dirty="0">
                <a:latin typeface="Helvetica" panose="020B0604020202020204" pitchFamily="34" charset="0"/>
                <a:cs typeface="Helvetica" panose="020B0604020202020204" pitchFamily="34" charset="0"/>
              </a:rPr>
              <a:t> will also highlight the minimum grade required for your major. In most cases, students need to earn at minimum a "C" (2.00) or better. A "C-" (1.75) is below a "C".</a:t>
            </a:r>
          </a:p>
          <a:p>
            <a:pPr marL="0" indent="0">
              <a:buNone/>
            </a:pPr>
            <a:br>
              <a:rPr lang="en-US" dirty="0">
                <a:latin typeface="Helvetica" panose="020B0604020202020204" pitchFamily="34" charset="0"/>
                <a:cs typeface="Helvetica" panose="020B0604020202020204" pitchFamily="34" charset="0"/>
              </a:rPr>
            </a:br>
            <a:endParaRPr lang="en-US" b="1"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panose="020B0604020202020204" pitchFamily="34" charset="0"/>
                <a:cs typeface="Helvetica" panose="020B0604020202020204" pitchFamily="34" charset="0"/>
              </a:rPr>
              <a:t>GPA and Academic Standing</a:t>
            </a:r>
          </a:p>
        </p:txBody>
      </p:sp>
      <p:pic>
        <p:nvPicPr>
          <p:cNvPr id="4" name="Picture 3">
            <a:extLst>
              <a:ext uri="{FF2B5EF4-FFF2-40B4-BE49-F238E27FC236}">
                <a16:creationId xmlns:a16="http://schemas.microsoft.com/office/drawing/2014/main" id="{F5615393-ACC5-4C3D-BF60-BC6689D69E49}"/>
              </a:ext>
            </a:extLst>
          </p:cNvPr>
          <p:cNvPicPr>
            <a:picLocks noChangeAspect="1"/>
          </p:cNvPicPr>
          <p:nvPr/>
        </p:nvPicPr>
        <p:blipFill>
          <a:blip r:embed="rId3"/>
          <a:stretch>
            <a:fillRect/>
          </a:stretch>
        </p:blipFill>
        <p:spPr>
          <a:xfrm>
            <a:off x="1" y="3953474"/>
            <a:ext cx="4259927" cy="2222881"/>
          </a:xfrm>
          <a:prstGeom prst="rect">
            <a:avLst/>
          </a:prstGeom>
        </p:spPr>
      </p:pic>
      <p:pic>
        <p:nvPicPr>
          <p:cNvPr id="5" name="Picture 4">
            <a:extLst>
              <a:ext uri="{FF2B5EF4-FFF2-40B4-BE49-F238E27FC236}">
                <a16:creationId xmlns:a16="http://schemas.microsoft.com/office/drawing/2014/main" id="{64C49610-1366-49E5-BB96-985CCA675486}"/>
              </a:ext>
            </a:extLst>
          </p:cNvPr>
          <p:cNvPicPr>
            <a:picLocks noChangeAspect="1"/>
          </p:cNvPicPr>
          <p:nvPr/>
        </p:nvPicPr>
        <p:blipFill>
          <a:blip r:embed="rId4"/>
          <a:stretch>
            <a:fillRect/>
          </a:stretch>
        </p:blipFill>
        <p:spPr>
          <a:xfrm>
            <a:off x="4218370" y="3953474"/>
            <a:ext cx="4835410" cy="1895481"/>
          </a:xfrm>
          <a:prstGeom prst="rect">
            <a:avLst/>
          </a:prstGeom>
        </p:spPr>
      </p:pic>
    </p:spTree>
    <p:extLst>
      <p:ext uri="{BB962C8B-B14F-4D97-AF65-F5344CB8AC3E}">
        <p14:creationId xmlns:p14="http://schemas.microsoft.com/office/powerpoint/2010/main" val="194932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
            <a:ext cx="9144000" cy="1325563"/>
          </a:xfrm>
        </p:spPr>
        <p:txBody>
          <a:bodyPr>
            <a:normAutofit/>
          </a:bodyPr>
          <a:lstStyle/>
          <a:p>
            <a:pPr algn="ctr"/>
            <a:br>
              <a:rPr lang="en-US" b="1" dirty="0">
                <a:latin typeface="Helvetica" charset="0"/>
                <a:ea typeface="Helvetica" charset="0"/>
                <a:cs typeface="Helvetica" charset="0"/>
              </a:rPr>
            </a:br>
            <a:endParaRPr lang="en-US" sz="2000" b="1" dirty="0">
              <a:latin typeface="Helvetica" charset="0"/>
              <a:ea typeface="Helvetica" charset="0"/>
              <a:cs typeface="Helvetica" charset="0"/>
            </a:endParaRPr>
          </a:p>
        </p:txBody>
      </p:sp>
      <p:sp>
        <p:nvSpPr>
          <p:cNvPr id="3" name="Content Placeholder 2"/>
          <p:cNvSpPr>
            <a:spLocks noGrp="1"/>
          </p:cNvSpPr>
          <p:nvPr>
            <p:ph idx="1"/>
          </p:nvPr>
        </p:nvSpPr>
        <p:spPr>
          <a:xfrm>
            <a:off x="1" y="681645"/>
            <a:ext cx="9143999" cy="4345260"/>
          </a:xfrm>
        </p:spPr>
        <p:txBody>
          <a:bodyPr>
            <a:normAutofit/>
          </a:bodyPr>
          <a:lstStyle/>
          <a:p>
            <a:pPr marL="0" indent="0">
              <a:lnSpc>
                <a:spcPct val="100000"/>
              </a:lnSpc>
              <a:spcBef>
                <a:spcPts val="0"/>
              </a:spcBef>
              <a:buNone/>
            </a:pPr>
            <a:r>
              <a:rPr lang="en-US" sz="1600" b="1" dirty="0">
                <a:latin typeface="Helvetica" panose="020B0604020202020204" pitchFamily="34" charset="0"/>
                <a:cs typeface="Helvetica" panose="020B0604020202020204" pitchFamily="34" charset="0"/>
              </a:rPr>
              <a:t>GPA for Minors and Certificates</a:t>
            </a:r>
            <a:endParaRPr lang="en-US" sz="1600" dirty="0">
              <a:latin typeface="Helvetica" panose="020B0604020202020204" pitchFamily="34" charset="0"/>
              <a:cs typeface="Helvetica" panose="020B0604020202020204" pitchFamily="34" charset="0"/>
            </a:endParaRPr>
          </a:p>
          <a:p>
            <a:pPr marL="0" indent="0">
              <a:lnSpc>
                <a:spcPct val="100000"/>
              </a:lnSpc>
              <a:spcBef>
                <a:spcPts val="0"/>
              </a:spcBef>
              <a:buNone/>
            </a:pPr>
            <a:r>
              <a:rPr lang="en-US" sz="1600" dirty="0">
                <a:latin typeface="Helvetica" panose="020B0604020202020204" pitchFamily="34" charset="0"/>
                <a:cs typeface="Helvetica" panose="020B0604020202020204" pitchFamily="34" charset="0"/>
              </a:rPr>
              <a:t>Depending on the major you select in the College of Undergraduate Studies, you may be required to have a minor. Minors can have Admission and GPA requirements. This information will also be displayed in your </a:t>
            </a:r>
            <a:r>
              <a:rPr lang="en-US" sz="1600" dirty="0" err="1">
                <a:latin typeface="Helvetica" panose="020B0604020202020204" pitchFamily="34" charset="0"/>
                <a:cs typeface="Helvetica" panose="020B0604020202020204" pitchFamily="34" charset="0"/>
              </a:rPr>
              <a:t>myKnightAudit</a:t>
            </a:r>
            <a:r>
              <a:rPr lang="en-US" sz="1600" dirty="0">
                <a:latin typeface="Helvetica" panose="020B0604020202020204" pitchFamily="34" charset="0"/>
                <a:cs typeface="Helvetica" panose="020B0604020202020204" pitchFamily="34" charset="0"/>
              </a:rPr>
              <a:t>. Certificates are optional but have GPA requirements as well.</a:t>
            </a:r>
          </a:p>
          <a:p>
            <a:pPr marL="0" indent="0">
              <a:buNone/>
            </a:pPr>
            <a:br>
              <a:rPr lang="en-US" dirty="0">
                <a:latin typeface="Helvetica" panose="020B0604020202020204" pitchFamily="34" charset="0"/>
                <a:cs typeface="Helvetica" panose="020B0604020202020204" pitchFamily="34" charset="0"/>
              </a:rPr>
            </a:br>
            <a:endParaRPr lang="en-US" b="1" dirty="0">
              <a:latin typeface="Helvetica" panose="020B0604020202020204" pitchFamily="34" charset="0"/>
              <a:cs typeface="Helvetica" panose="020B0604020202020204" pitchFamily="34" charset="0"/>
            </a:endParaRPr>
          </a:p>
        </p:txBody>
      </p:sp>
      <p:sp>
        <p:nvSpPr>
          <p:cNvPr id="6" name="Title 1"/>
          <p:cNvSpPr txBox="1">
            <a:spLocks/>
          </p:cNvSpPr>
          <p:nvPr/>
        </p:nvSpPr>
        <p:spPr>
          <a:xfrm>
            <a:off x="0" y="-35598"/>
            <a:ext cx="9144000" cy="861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pPr algn="ctr"/>
            <a:r>
              <a:rPr lang="en-US" b="1" dirty="0">
                <a:latin typeface="Helvetica" panose="020B0604020202020204" pitchFamily="34" charset="0"/>
                <a:cs typeface="Helvetica" panose="020B0604020202020204" pitchFamily="34" charset="0"/>
              </a:rPr>
              <a:t>GPA and Academic Standing</a:t>
            </a:r>
          </a:p>
        </p:txBody>
      </p:sp>
      <p:pic>
        <p:nvPicPr>
          <p:cNvPr id="5" name="Picture 4">
            <a:extLst>
              <a:ext uri="{FF2B5EF4-FFF2-40B4-BE49-F238E27FC236}">
                <a16:creationId xmlns:a16="http://schemas.microsoft.com/office/drawing/2014/main" id="{E9A23602-9EF6-4B50-9633-ED583E185468}"/>
              </a:ext>
            </a:extLst>
          </p:cNvPr>
          <p:cNvPicPr>
            <a:picLocks noChangeAspect="1"/>
          </p:cNvPicPr>
          <p:nvPr/>
        </p:nvPicPr>
        <p:blipFill>
          <a:blip r:embed="rId3"/>
          <a:stretch>
            <a:fillRect/>
          </a:stretch>
        </p:blipFill>
        <p:spPr>
          <a:xfrm>
            <a:off x="2438053" y="1901069"/>
            <a:ext cx="4267893" cy="2314280"/>
          </a:xfrm>
          <a:prstGeom prst="rect">
            <a:avLst/>
          </a:prstGeom>
        </p:spPr>
      </p:pic>
      <p:sp>
        <p:nvSpPr>
          <p:cNvPr id="7" name="Rectangle 6">
            <a:extLst>
              <a:ext uri="{FF2B5EF4-FFF2-40B4-BE49-F238E27FC236}">
                <a16:creationId xmlns:a16="http://schemas.microsoft.com/office/drawing/2014/main" id="{3498488F-7802-4760-BA21-7F77B1A2DF21}"/>
              </a:ext>
            </a:extLst>
          </p:cNvPr>
          <p:cNvSpPr/>
          <p:nvPr/>
        </p:nvSpPr>
        <p:spPr>
          <a:xfrm>
            <a:off x="91439" y="4394722"/>
            <a:ext cx="8961121" cy="830997"/>
          </a:xfrm>
          <a:prstGeom prst="rect">
            <a:avLst/>
          </a:prstGeom>
        </p:spPr>
        <p:txBody>
          <a:bodyPr wrap="square">
            <a:spAutoFit/>
          </a:bodyPr>
          <a:lstStyle/>
          <a:p>
            <a:r>
              <a:rPr lang="en-US" sz="1600" b="1" dirty="0">
                <a:latin typeface="Helvetica" panose="020B0604020202020204" pitchFamily="34" charset="0"/>
                <a:cs typeface="Helvetica" panose="020B0604020202020204" pitchFamily="34" charset="0"/>
              </a:rPr>
              <a:t>Academic Probation</a:t>
            </a: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If your UCF GPA drops below a 2.00, you will be placed on academic probation. </a:t>
            </a:r>
            <a:br>
              <a:rPr lang="en-US" sz="1600" dirty="0">
                <a:latin typeface="Helvetica" panose="020B0604020202020204" pitchFamily="34" charset="0"/>
                <a:cs typeface="Helvetica" panose="020B0604020202020204" pitchFamily="34" charset="0"/>
              </a:rPr>
            </a:br>
            <a:endParaRPr lang="en-US" sz="1600" dirty="0">
              <a:latin typeface="Helvetica" panose="020B0604020202020204"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49235B43-A960-4C8E-AD38-A32E73D42884}"/>
              </a:ext>
            </a:extLst>
          </p:cNvPr>
          <p:cNvPicPr>
            <a:picLocks noChangeAspect="1"/>
          </p:cNvPicPr>
          <p:nvPr/>
        </p:nvPicPr>
        <p:blipFill>
          <a:blip r:embed="rId4"/>
          <a:stretch>
            <a:fillRect/>
          </a:stretch>
        </p:blipFill>
        <p:spPr>
          <a:xfrm>
            <a:off x="1357746" y="5206278"/>
            <a:ext cx="6096000" cy="1266825"/>
          </a:xfrm>
          <a:prstGeom prst="rect">
            <a:avLst/>
          </a:prstGeom>
        </p:spPr>
      </p:pic>
    </p:spTree>
    <p:extLst>
      <p:ext uri="{BB962C8B-B14F-4D97-AF65-F5344CB8AC3E}">
        <p14:creationId xmlns:p14="http://schemas.microsoft.com/office/powerpoint/2010/main" val="2081253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A404354-1C83-A941-BD6B-EFF3AA82C30D}" vid="{D9AEB95B-2F2D-6B4F-B5FB-49A25E0A3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Brand-Standard Size Powerpoint</Template>
  <TotalTime>118575</TotalTime>
  <Words>5869</Words>
  <Application>Microsoft Office PowerPoint</Application>
  <PresentationFormat>On-screen Show (4:3)</PresentationFormat>
  <Paragraphs>611</Paragraphs>
  <Slides>42</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Courier New</vt:lpstr>
      <vt:lpstr>Helvetica</vt:lpstr>
      <vt:lpstr>Helvetica Neue</vt:lpstr>
      <vt:lpstr>Helvetica Neue Medium</vt:lpstr>
      <vt:lpstr>Lato</vt:lpstr>
      <vt:lpstr>Wingdings</vt:lpstr>
      <vt:lpstr>Office Theme</vt:lpstr>
      <vt:lpstr>College of Undergraduate Studies 2020-2021 UCF Orientation Program</vt:lpstr>
      <vt:lpstr> </vt:lpstr>
      <vt:lpstr> </vt:lpstr>
      <vt:lpstr> </vt:lpstr>
      <vt:lpstr> Minor advising is through the department of the minor or the associated college advising office. We recommend that students seek advisement for their minor on a regular basis. A full breakdown of the requirements for each minor can be found in the undergraduate catalog. If the minor is not housed in the College of Undergraduate Studies, we will not be able to answer specific questions related to the minor, prerequisite sequencing, course substitutions, or overrides.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Environmental Studies</vt:lpstr>
      <vt:lpstr>Chemistry Placement Test</vt:lpstr>
      <vt:lpstr>Chemistry Placement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Integrative General Studies</vt:lpstr>
      <vt:lpstr>Integrative General Studies</vt:lpstr>
      <vt:lpstr> </vt:lpstr>
      <vt:lpstr> </vt:lpstr>
      <vt:lpstr> </vt:lpstr>
      <vt:lpstr> </vt:lpstr>
      <vt:lpstr> </vt:lpstr>
      <vt:lpstr> </vt:lpstr>
      <vt:lpstr> </vt:lpstr>
      <vt:lpstr>Enhance your Experience at UCF!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Amy Van Epps</cp:lastModifiedBy>
  <cp:revision>387</cp:revision>
  <cp:lastPrinted>2016-08-29T20:41:10Z</cp:lastPrinted>
  <dcterms:created xsi:type="dcterms:W3CDTF">2016-09-13T13:48:41Z</dcterms:created>
  <dcterms:modified xsi:type="dcterms:W3CDTF">2020-04-21T19:53:35Z</dcterms:modified>
</cp:coreProperties>
</file>